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p:sldMasterIdLst>
    <p:sldMasterId id="2147483818" r:id="rId1"/>
  </p:sldMasterIdLst>
  <p:notesMasterIdLst>
    <p:notesMasterId r:id="rId40"/>
  </p:notesMasterIdLst>
  <p:sldIdLst>
    <p:sldId id="256" r:id="rId2"/>
    <p:sldId id="286" r:id="rId3"/>
    <p:sldId id="300" r:id="rId4"/>
    <p:sldId id="323" r:id="rId5"/>
    <p:sldId id="293" r:id="rId6"/>
    <p:sldId id="295" r:id="rId7"/>
    <p:sldId id="309" r:id="rId8"/>
    <p:sldId id="301" r:id="rId9"/>
    <p:sldId id="302" r:id="rId10"/>
    <p:sldId id="294" r:id="rId11"/>
    <p:sldId id="298" r:id="rId12"/>
    <p:sldId id="303" r:id="rId13"/>
    <p:sldId id="306" r:id="rId14"/>
    <p:sldId id="308" r:id="rId15"/>
    <p:sldId id="305" r:id="rId16"/>
    <p:sldId id="304" r:id="rId17"/>
    <p:sldId id="297" r:id="rId18"/>
    <p:sldId id="307" r:id="rId19"/>
    <p:sldId id="296" r:id="rId20"/>
    <p:sldId id="289" r:id="rId21"/>
    <p:sldId id="322" r:id="rId22"/>
    <p:sldId id="290" r:id="rId23"/>
    <p:sldId id="314" r:id="rId24"/>
    <p:sldId id="313" r:id="rId25"/>
    <p:sldId id="315" r:id="rId26"/>
    <p:sldId id="287" r:id="rId27"/>
    <p:sldId id="288" r:id="rId28"/>
    <p:sldId id="320" r:id="rId29"/>
    <p:sldId id="291" r:id="rId30"/>
    <p:sldId id="317" r:id="rId31"/>
    <p:sldId id="319" r:id="rId32"/>
    <p:sldId id="292" r:id="rId33"/>
    <p:sldId id="299" r:id="rId34"/>
    <p:sldId id="324" r:id="rId35"/>
    <p:sldId id="321" r:id="rId36"/>
    <p:sldId id="316" r:id="rId37"/>
    <p:sldId id="284" r:id="rId38"/>
    <p:sldId id="325" r:id="rId39"/>
  </p:sldIdLst>
  <p:sldSz cx="12192000" cy="6858000"/>
  <p:notesSz cx="6858000" cy="9144000"/>
  <p:embeddedFontLst>
    <p:embeddedFont>
      <p:font typeface="Tahoma" panose="020B0604030504040204" pitchFamily="34" charset="0"/>
      <p:regular r:id="rId41"/>
      <p:bold r:id="rId42"/>
    </p:embeddedFont>
    <p:embeddedFont>
      <p:font typeface="Gisha" panose="020B0502040204020203" pitchFamily="34" charset="-79"/>
      <p:regular r:id="rId43"/>
      <p:bold r:id="rId44"/>
    </p:embeddedFont>
    <p:embeddedFont>
      <p:font typeface="Calibri" panose="020F0502020204030204" pitchFamily="34" charset="0"/>
      <p:regular r:id="rId45"/>
      <p:bold r:id="rId46"/>
      <p:italic r:id="rId47"/>
      <p:boldItalic r:id="rId48"/>
    </p:embeddedFont>
    <p:embeddedFont>
      <p:font typeface="David" panose="020E0502060401010101" pitchFamily="34" charset="-79"/>
      <p:regular r:id="rId49"/>
      <p:bold r:id="rId50"/>
    </p:embeddedFont>
    <p:embeddedFont>
      <p:font typeface="Wingdings 3" panose="05040102010807070707" pitchFamily="18" charset="2"/>
      <p:regular r:id="rId51"/>
    </p:embeddedFont>
    <p:embeddedFont>
      <p:font typeface="Century Gothic" panose="020B0502020202020204" pitchFamily="34" charset="0"/>
      <p:regular r:id="rId52"/>
      <p:bold r:id="rId53"/>
      <p:italic r:id="rId54"/>
      <p:boldItalic r:id="rId55"/>
    </p:embeddedFont>
    <p:embeddedFont>
      <p:font typeface="Narkisim" panose="020E0502050101010101" pitchFamily="34" charset="-79"/>
      <p:regular r:id="rId56"/>
    </p:embeddedFont>
    <p:embeddedFont>
      <p:font typeface="SBL Hebrew" panose="02000000000000000000" pitchFamily="2" charset="-79"/>
      <p:regular r:id="rId57"/>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28" autoAdjust="0"/>
    <p:restoredTop sz="88161" autoAdjust="0"/>
  </p:normalViewPr>
  <p:slideViewPr>
    <p:cSldViewPr snapToGrid="0">
      <p:cViewPr varScale="1">
        <p:scale>
          <a:sx n="99" d="100"/>
          <a:sy n="99" d="100"/>
        </p:scale>
        <p:origin x="6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BB5B862-DEE0-4C81-9969-13A32BD98B71}" type="datetimeFigureOut">
              <a:rPr lang="he-IL" smtClean="0"/>
              <a:t>ט"ו/אלול/תשע"ז</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AC829EE-4DA3-4165-AE44-D3C0AD8A8D25}" type="slidenum">
              <a:rPr lang="he-IL" smtClean="0"/>
              <a:t>‹#›</a:t>
            </a:fld>
            <a:endParaRPr lang="he-IL"/>
          </a:p>
        </p:txBody>
      </p:sp>
    </p:spTree>
    <p:extLst>
      <p:ext uri="{BB962C8B-B14F-4D97-AF65-F5344CB8AC3E}">
        <p14:creationId xmlns:p14="http://schemas.microsoft.com/office/powerpoint/2010/main" val="328492127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unicode.org/charts/PDF/U0590.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smtClean="0">
                <a:solidFill>
                  <a:schemeClr val="tx1"/>
                </a:solidFill>
                <a:effectLst/>
                <a:latin typeface="+mn-lt"/>
                <a:ea typeface="+mn-ea"/>
                <a:cs typeface="+mn-cs"/>
              </a:rPr>
              <a:t>קהלת י ח</a:t>
            </a:r>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8</a:t>
            </a:fld>
            <a:endParaRPr lang="he-IL"/>
          </a:p>
        </p:txBody>
      </p:sp>
    </p:spTree>
    <p:extLst>
      <p:ext uri="{BB962C8B-B14F-4D97-AF65-F5344CB8AC3E}">
        <p14:creationId xmlns:p14="http://schemas.microsoft.com/office/powerpoint/2010/main" val="2154176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sz="1200" dirty="0" err="1" smtClean="0">
                <a:latin typeface="David" panose="020E0502060401010101" pitchFamily="34" charset="-79"/>
                <a:cs typeface="David" panose="020E0502060401010101" pitchFamily="34" charset="-79"/>
              </a:rPr>
              <a:t>כֹּֽה־אָמַ֞ר</a:t>
            </a:r>
            <a:r>
              <a:rPr lang="he-IL" sz="1200" dirty="0" smtClean="0">
                <a:latin typeface="David" panose="020E0502060401010101" pitchFamily="34" charset="-79"/>
                <a:cs typeface="David" panose="020E0502060401010101" pitchFamily="34" charset="-79"/>
              </a:rPr>
              <a:t> כּ֣וֹרֶשׁ – הפסוק האחרון</a:t>
            </a:r>
            <a:r>
              <a:rPr lang="he-IL" sz="1200" baseline="0" dirty="0" smtClean="0">
                <a:latin typeface="David" panose="020E0502060401010101" pitchFamily="34" charset="-79"/>
                <a:cs typeface="David" panose="020E0502060401010101" pitchFamily="34" charset="-79"/>
              </a:rPr>
              <a:t> בתנ"ך</a:t>
            </a:r>
          </a:p>
          <a:p>
            <a:r>
              <a:rPr lang="he-IL" sz="1200" dirty="0" smtClean="0">
                <a:latin typeface="David" panose="020E0502060401010101" pitchFamily="34" charset="-79"/>
                <a:cs typeface="David" panose="020E0502060401010101" pitchFamily="34" charset="-79"/>
              </a:rPr>
              <a:t>וַיִּקָּרְא֣וּ </a:t>
            </a:r>
            <a:r>
              <a:rPr lang="he-IL" sz="1200" dirty="0" err="1" smtClean="0">
                <a:latin typeface="David" panose="020E0502060401010101" pitchFamily="34" charset="-79"/>
                <a:cs typeface="David" panose="020E0502060401010101" pitchFamily="34" charset="-79"/>
              </a:rPr>
              <a:t>סֹפְרֵֽי־הַמֶּ֣לֶך</a:t>
            </a:r>
            <a:r>
              <a:rPr lang="he-IL" sz="1200" dirty="0" smtClean="0">
                <a:latin typeface="David" panose="020E0502060401010101" pitchFamily="34" charset="-79"/>
                <a:cs typeface="David" panose="020E0502060401010101" pitchFamily="34" charset="-79"/>
              </a:rPr>
              <a:t>ְ </a:t>
            </a:r>
            <a:r>
              <a:rPr lang="he-IL" sz="1200" baseline="0" dirty="0" smtClean="0">
                <a:latin typeface="David" panose="020E0502060401010101" pitchFamily="34" charset="-79"/>
                <a:cs typeface="David" panose="020E0502060401010101" pitchFamily="34" charset="-79"/>
              </a:rPr>
              <a:t>– הארוך ביותר (43 מילים)</a:t>
            </a:r>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20</a:t>
            </a:fld>
            <a:endParaRPr lang="he-IL"/>
          </a:p>
        </p:txBody>
      </p:sp>
    </p:spTree>
    <p:extLst>
      <p:ext uri="{BB962C8B-B14F-4D97-AF65-F5344CB8AC3E}">
        <p14:creationId xmlns:p14="http://schemas.microsoft.com/office/powerpoint/2010/main" val="278753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מתוך </a:t>
            </a:r>
            <a:r>
              <a:rPr lang="en-US" dirty="0" smtClean="0"/>
              <a:t>http://www.daat.ac.il/daat/kitveyet/hamaayan/taamey-2.htm</a:t>
            </a:r>
            <a:r>
              <a:rPr lang="he-IL" smtClean="0"/>
              <a:t> </a:t>
            </a:r>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21</a:t>
            </a:fld>
            <a:endParaRPr lang="he-IL"/>
          </a:p>
        </p:txBody>
      </p:sp>
    </p:spTree>
    <p:extLst>
      <p:ext uri="{BB962C8B-B14F-4D97-AF65-F5344CB8AC3E}">
        <p14:creationId xmlns:p14="http://schemas.microsoft.com/office/powerpoint/2010/main" val="138294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kern="1200" dirty="0" smtClean="0">
                <a:solidFill>
                  <a:schemeClr val="tx1"/>
                </a:solidFill>
                <a:effectLst/>
                <a:latin typeface="+mn-lt"/>
                <a:ea typeface="+mn-ea"/>
                <a:cs typeface="+mn-cs"/>
              </a:rPr>
              <a:t>מלכים א ח מח</a:t>
            </a:r>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22</a:t>
            </a:fld>
            <a:endParaRPr lang="he-IL"/>
          </a:p>
        </p:txBody>
      </p:sp>
    </p:spTree>
    <p:extLst>
      <p:ext uri="{BB962C8B-B14F-4D97-AF65-F5344CB8AC3E}">
        <p14:creationId xmlns:p14="http://schemas.microsoft.com/office/powerpoint/2010/main" val="307337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smtClean="0">
                <a:latin typeface="Tahoma" panose="020B0604030504040204" pitchFamily="34" charset="0"/>
                <a:hlinkClick r:id="rId3"/>
              </a:rPr>
              <a:t>http://unicode.org/charts/PDF/U0590.pdf</a:t>
            </a:r>
            <a:r>
              <a:rPr lang="he-IL" sz="1200" dirty="0" smtClean="0">
                <a:latin typeface="Tahoma" panose="020B0604030504040204" pitchFamily="34" charset="0"/>
              </a:rPr>
              <a:t> </a:t>
            </a:r>
            <a:endParaRPr lang="he-IL" sz="900" b="0" dirty="0" smtClean="0">
              <a:solidFill>
                <a:schemeClr val="bg1">
                  <a:lumMod val="50000"/>
                </a:schemeClr>
              </a:solidFill>
              <a:effectLst/>
              <a:latin typeface="Tahoma" panose="020B0604030504040204" pitchFamily="34" charset="0"/>
            </a:endParaRPr>
          </a:p>
          <a:p>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26</a:t>
            </a:fld>
            <a:endParaRPr lang="he-IL"/>
          </a:p>
        </p:txBody>
      </p:sp>
    </p:spTree>
    <p:extLst>
      <p:ext uri="{BB962C8B-B14F-4D97-AF65-F5344CB8AC3E}">
        <p14:creationId xmlns:p14="http://schemas.microsoft.com/office/powerpoint/2010/main" val="99937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smtClean="0">
                <a:latin typeface="Tahoma" panose="020B0604030504040204" pitchFamily="34" charset="0"/>
              </a:rPr>
              <a:t>http://aleppocodex.org/links/imagesjpgs/25.jpg</a:t>
            </a:r>
            <a:r>
              <a:rPr lang="he-IL" sz="1200" dirty="0" smtClean="0">
                <a:latin typeface="Tahoma" panose="020B0604030504040204" pitchFamily="34" charset="0"/>
              </a:rPr>
              <a:t> </a:t>
            </a:r>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28</a:t>
            </a:fld>
            <a:endParaRPr lang="he-IL"/>
          </a:p>
        </p:txBody>
      </p:sp>
    </p:spTree>
    <p:extLst>
      <p:ext uri="{BB962C8B-B14F-4D97-AF65-F5344CB8AC3E}">
        <p14:creationId xmlns:p14="http://schemas.microsoft.com/office/powerpoint/2010/main" val="345483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מה עדיף? ואחרי שנחליט</a:t>
            </a:r>
            <a:r>
              <a:rPr lang="he-IL" baseline="0" dirty="0" smtClean="0"/>
              <a:t> – האם אפשר אוטומטית להסב את כל התנ"ך? זה יסייע ללומדים? מה הכללים בספרי אמ"ת? </a:t>
            </a:r>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31</a:t>
            </a:fld>
            <a:endParaRPr lang="he-IL"/>
          </a:p>
        </p:txBody>
      </p:sp>
    </p:spTree>
    <p:extLst>
      <p:ext uri="{BB962C8B-B14F-4D97-AF65-F5344CB8AC3E}">
        <p14:creationId xmlns:p14="http://schemas.microsoft.com/office/powerpoint/2010/main" val="3481563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מאמר מעניין: </a:t>
            </a:r>
            <a:r>
              <a:rPr lang="en-US" dirty="0" smtClean="0"/>
              <a:t>http://www1.saad.org.il/elihu/eliontahton1.doc</a:t>
            </a:r>
            <a:r>
              <a:rPr lang="he-IL" dirty="0" smtClean="0"/>
              <a:t> </a:t>
            </a:r>
            <a:endParaRPr lang="he-IL" dirty="0"/>
          </a:p>
        </p:txBody>
      </p:sp>
      <p:sp>
        <p:nvSpPr>
          <p:cNvPr id="4" name="מציין מיקום של מספר שקופית 3"/>
          <p:cNvSpPr>
            <a:spLocks noGrp="1"/>
          </p:cNvSpPr>
          <p:nvPr>
            <p:ph type="sldNum" sz="quarter" idx="10"/>
          </p:nvPr>
        </p:nvSpPr>
        <p:spPr/>
        <p:txBody>
          <a:bodyPr/>
          <a:lstStyle/>
          <a:p>
            <a:fld id="{9AC829EE-4DA3-4165-AE44-D3C0AD8A8D25}" type="slidenum">
              <a:rPr lang="he-IL" smtClean="0"/>
              <a:t>37</a:t>
            </a:fld>
            <a:endParaRPr lang="he-IL"/>
          </a:p>
        </p:txBody>
      </p:sp>
    </p:spTree>
    <p:extLst>
      <p:ext uri="{BB962C8B-B14F-4D97-AF65-F5344CB8AC3E}">
        <p14:creationId xmlns:p14="http://schemas.microsoft.com/office/powerpoint/2010/main" val="103613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he-IL" smtClean="0"/>
              <a:t>לחץ כדי לערוך סגנון כותרת של תבנית בסיס</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54583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2280579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he-IL" smtClean="0"/>
              <a:t>לחץ כדי לערוך סגנון כותרת של תבנית בסיס</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לחץ כדי לערוך סגנונות טקסט של תבנית בסיס</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542E467-5806-4292-AAA3-E1ACBBA8E3C7}" type="slidenum">
              <a:rPr lang="he-IL" smtClean="0"/>
              <a:t>‹#›</a:t>
            </a:fld>
            <a:endParaRPr lang="he-I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28267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he-IL" smtClean="0"/>
              <a:t>לחץ כדי לערוך סגנון כותרת של תבנית בסיס</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672377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he-IL" smtClean="0"/>
              <a:t>לחץ כדי לערוך סגנון כותרת של תבנית בסיס</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לחץ כדי לערוך סגנונות טקסט של תבנית בסיס</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542E467-5806-4292-AAA3-E1ACBBA8E3C7}" type="slidenum">
              <a:rPr lang="he-IL" smtClean="0"/>
              <a:t>‹#›</a:t>
            </a:fld>
            <a:endParaRPr lang="he-I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3923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he-IL" smtClean="0"/>
              <a:t>לחץ כדי לערוך סגנון כותרת של תבנית בסיס</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smtClean="0"/>
              <a:t>לחץ כדי לערוך סגנונות טקסט של תבנית בסיס</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530758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851692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he-IL" smtClean="0"/>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85884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85681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644241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412862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7" name="Date Placeholder 6"/>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8" name="Footer Placeholder 7"/>
          <p:cNvSpPr>
            <a:spLocks noGrp="1"/>
          </p:cNvSpPr>
          <p:nvPr>
            <p:ph type="ftr" sz="quarter" idx="11"/>
          </p:nvPr>
        </p:nvSpPr>
        <p:spPr/>
        <p:txBody>
          <a:bodyPr/>
          <a:lstStyle/>
          <a:p>
            <a:endParaRPr lang="he-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80403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smtClean="0"/>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4" name="Footer Placeholder 3"/>
          <p:cNvSpPr>
            <a:spLocks noGrp="1"/>
          </p:cNvSpPr>
          <p:nvPr>
            <p:ph type="ftr" sz="quarter" idx="11"/>
          </p:nvPr>
        </p:nvSpPr>
        <p:spPr/>
        <p:txBody>
          <a:bodyPr/>
          <a:lstStyle/>
          <a:p>
            <a:endParaRPr lang="he-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43787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3" name="Footer Placeholder 2"/>
          <p:cNvSpPr>
            <a:spLocks noGrp="1"/>
          </p:cNvSpPr>
          <p:nvPr>
            <p:ph type="ftr" sz="quarter" idx="11"/>
          </p:nvPr>
        </p:nvSpPr>
        <p:spPr/>
        <p:txBody>
          <a:bodyPr/>
          <a:lstStyle/>
          <a:p>
            <a:endParaRPr lang="he-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2957756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he-IL" smtClean="0"/>
              <a:t>לחץ כדי לערוך סגנון כותרת של תבנית בסיס</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1996197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he-IL" smtClean="0"/>
              <a:t>לחץ כדי לערוך סגנון כותרת של תבנית בסיס</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smtClean="0"/>
              <a:t>לחץ על הסמל כדי להוסיף תמונה</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2F5F053E-AA2E-4AD2-9E4B-7CF82A8A1C8D}" type="datetimeFigureOut">
              <a:rPr lang="he-IL" smtClean="0"/>
              <a:t>ט"ו/אלול/תשע"ז</a:t>
            </a:fld>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542E467-5806-4292-AAA3-E1ACBBA8E3C7}" type="slidenum">
              <a:rPr lang="he-IL" smtClean="0"/>
              <a:t>‹#›</a:t>
            </a:fld>
            <a:endParaRPr lang="he-IL"/>
          </a:p>
        </p:txBody>
      </p:sp>
    </p:spTree>
    <p:extLst>
      <p:ext uri="{BB962C8B-B14F-4D97-AF65-F5344CB8AC3E}">
        <p14:creationId xmlns:p14="http://schemas.microsoft.com/office/powerpoint/2010/main" val="210291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he-IL" smtClean="0"/>
              <a:t>לחץ כדי לערוך סגנון כותרת של תבנית בסיס</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F5F053E-AA2E-4AD2-9E4B-7CF82A8A1C8D}" type="datetimeFigureOut">
              <a:rPr lang="he-IL" smtClean="0"/>
              <a:t>ט"ו/אלול/תשע"ז</a:t>
            </a:fld>
            <a:endParaRPr lang="he-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542E467-5806-4292-AAA3-E1ACBBA8E3C7}" type="slidenum">
              <a:rPr lang="he-IL" smtClean="0"/>
              <a:t>‹#›</a:t>
            </a:fld>
            <a:endParaRPr lang="he-IL"/>
          </a:p>
        </p:txBody>
      </p:sp>
    </p:spTree>
    <p:extLst>
      <p:ext uri="{BB962C8B-B14F-4D97-AF65-F5344CB8AC3E}">
        <p14:creationId xmlns:p14="http://schemas.microsoft.com/office/powerpoint/2010/main" val="59808287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szolsNDxc9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unicode.org/charts/PDF/U0590.pdf"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mechon-mamre.org/i/aboutpsq.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www.mechon-mamre.org/c/ct/cp/cp0.ht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usaf-shabbat.com/2016/10/18/%D7%91%D7%A9%D7%A4%D7%94%E2%80%AD-%E2%80%AC%D7%91%D7%A8%D7%95%D7%A8%D7%94%E2%80%AD-%E2%80%AC-%D7%99%D7%A2%D7%A7%D7%91%E2%80%AD-%E2%80%AC%D7%A8%D7%A4%D7%90%D7%9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kol-kore.org/%D7%98%D7%A2%D7%9E%D7%99-%D7%94%D7%9E%D7%A7%D7%A8%D7%90-%D7%9E%D7%93%D7%A8%D7%99%D7%9A-%D7%9C%D7%AA%D7%9C%D7%9E%D7%99%D7%93/" TargetMode="External"/><Relationship Id="rId2" Type="http://schemas.openxmlformats.org/officeDocument/2006/relationships/hyperlink" Target="https://he.wikisource.org/wiki/%D7%95%D7%99%D7%91%D7%99%D7%A0%D7%95_%D7%91%D7%9E%D7%A7%D7%A8%D7%90"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youtube.com/watch?v=xxO6VWANUJE" TargetMode="External"/><Relationship Id="rId4" Type="http://schemas.openxmlformats.org/officeDocument/2006/relationships/hyperlink" Target="http://arad.mscc.huji.ac.il/dissertations/W/JMS/001881407.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e.wikisource.org/wiki/%D7%91%D7%99%D7%90%D7%95%D7%A8:%D7%97%D7%9C%D7%95%D7%A7%D7%AA_%D7%A2%D7%A9%D7%A8%D7%AA_%D7%94%D7%93%D7%91%D7%A8%D7%95%D7%A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h0KNHcIQbT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he-IL" dirty="0" smtClean="0"/>
              <a:t>טעמי המקרא</a:t>
            </a:r>
            <a:endParaRPr lang="he-IL" dirty="0"/>
          </a:p>
        </p:txBody>
      </p:sp>
      <p:sp>
        <p:nvSpPr>
          <p:cNvPr id="3" name="כותרת משנה 2"/>
          <p:cNvSpPr>
            <a:spLocks noGrp="1"/>
          </p:cNvSpPr>
          <p:nvPr>
            <p:ph type="subTitle" idx="1"/>
          </p:nvPr>
        </p:nvSpPr>
        <p:spPr>
          <a:xfrm>
            <a:off x="2589213" y="4777379"/>
            <a:ext cx="8915399" cy="1771467"/>
          </a:xfrm>
        </p:spPr>
        <p:txBody>
          <a:bodyPr>
            <a:normAutofit/>
          </a:bodyPr>
          <a:lstStyle/>
          <a:p>
            <a:r>
              <a:rPr lang="he-IL" dirty="0" smtClean="0"/>
              <a:t>פיסוק – שיטת החלוקה הבינארית</a:t>
            </a:r>
          </a:p>
          <a:p>
            <a:r>
              <a:rPr lang="he-IL" dirty="0" smtClean="0"/>
              <a:t>  שיטה </a:t>
            </a:r>
            <a:r>
              <a:rPr lang="he-IL" dirty="0" smtClean="0"/>
              <a:t>לזכור בע"פ</a:t>
            </a:r>
          </a:p>
          <a:p>
            <a:r>
              <a:rPr lang="he-IL" dirty="0" smtClean="0"/>
              <a:t>סימון ההברה המוטעמת</a:t>
            </a:r>
          </a:p>
          <a:p>
            <a:r>
              <a:rPr lang="he-IL" dirty="0" smtClean="0"/>
              <a:t>ייצוג גרפי אלטרנטיבי כדי להקל על לומדי התנ"ך</a:t>
            </a:r>
          </a:p>
          <a:p>
            <a:endParaRPr lang="he-IL" dirty="0"/>
          </a:p>
        </p:txBody>
      </p:sp>
      <p:sp>
        <p:nvSpPr>
          <p:cNvPr id="4" name="TextBox 3"/>
          <p:cNvSpPr txBox="1"/>
          <p:nvPr/>
        </p:nvSpPr>
        <p:spPr>
          <a:xfrm>
            <a:off x="8691613" y="6364180"/>
            <a:ext cx="2812999" cy="369332"/>
          </a:xfrm>
          <a:prstGeom prst="rect">
            <a:avLst/>
          </a:prstGeom>
          <a:noFill/>
        </p:spPr>
        <p:txBody>
          <a:bodyPr wrap="square" rtlCol="0">
            <a:spAutoFit/>
          </a:bodyPr>
          <a:lstStyle/>
          <a:p>
            <a:r>
              <a:rPr lang="en-US" dirty="0" smtClean="0"/>
              <a:t>millero@gmail.com</a:t>
            </a:r>
            <a:endParaRPr lang="en-US" dirty="0"/>
          </a:p>
        </p:txBody>
      </p:sp>
    </p:spTree>
    <p:extLst>
      <p:ext uri="{BB962C8B-B14F-4D97-AF65-F5344CB8AC3E}">
        <p14:creationId xmlns:p14="http://schemas.microsoft.com/office/powerpoint/2010/main" val="1217327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a:t>
            </a:r>
            <a:r>
              <a:rPr lang="he-IL" b="1" smtClean="0"/>
              <a:t>תחום </a:t>
            </a:r>
            <a:r>
              <a:rPr lang="he-IL" b="1" smtClean="0"/>
              <a:t>שלטון</a:t>
            </a:r>
            <a:r>
              <a:rPr lang="he-IL" b="1" dirty="0"/>
              <a:t>"</a:t>
            </a:r>
          </a:p>
        </p:txBody>
      </p:sp>
      <p:sp>
        <p:nvSpPr>
          <p:cNvPr id="4" name="מלבן 3"/>
          <p:cNvSpPr/>
          <p:nvPr/>
        </p:nvSpPr>
        <p:spPr>
          <a:xfrm>
            <a:off x="2461846" y="3214137"/>
            <a:ext cx="9042766" cy="1477328"/>
          </a:xfrm>
          <a:prstGeom prst="rect">
            <a:avLst/>
          </a:prstGeom>
        </p:spPr>
        <p:txBody>
          <a:bodyPr wrap="square">
            <a:spAutoFit/>
          </a:bodyPr>
          <a:lstStyle/>
          <a:p>
            <a:pPr algn="just" fontAlgn="base"/>
            <a:r>
              <a:rPr lang="he-IL" sz="3000" dirty="0">
                <a:latin typeface="SBL Hebrew" panose="02000000000000000000" pitchFamily="2" charset="-79"/>
                <a:cs typeface="SBL Hebrew" panose="02000000000000000000" pitchFamily="2" charset="-79"/>
              </a:rPr>
              <a:t>וּבְרוּחַ אַפֶּיךָ נֶעֶרְמוּ מַיִם נִצְּבוּ </a:t>
            </a:r>
            <a:r>
              <a:rPr lang="he-IL" sz="3000" dirty="0" err="1" smtClean="0">
                <a:latin typeface="SBL Hebrew" panose="02000000000000000000" pitchFamily="2" charset="-79"/>
                <a:cs typeface="SBL Hebrew" panose="02000000000000000000" pitchFamily="2" charset="-79"/>
              </a:rPr>
              <a:t>כְמוֹ</a:t>
            </a:r>
            <a:r>
              <a:rPr lang="he-IL" sz="3000" dirty="0" err="1">
                <a:latin typeface="SBL Hebrew" panose="02000000000000000000" pitchFamily="2" charset="-79"/>
                <a:cs typeface="SBL Hebrew" panose="02000000000000000000" pitchFamily="2" charset="-79"/>
              </a:rPr>
              <a:t>־</a:t>
            </a:r>
            <a:r>
              <a:rPr lang="he-IL" sz="3000" dirty="0" err="1" smtClean="0">
                <a:latin typeface="SBL Hebrew" panose="02000000000000000000" pitchFamily="2" charset="-79"/>
                <a:cs typeface="SBL Hebrew" panose="02000000000000000000" pitchFamily="2" charset="-79"/>
              </a:rPr>
              <a:t>נֵד</a:t>
            </a:r>
            <a:r>
              <a:rPr lang="he-IL" sz="3000" dirty="0" smtClean="0">
                <a:latin typeface="SBL Hebrew" panose="02000000000000000000" pitchFamily="2" charset="-79"/>
                <a:cs typeface="SBL Hebrew" panose="02000000000000000000" pitchFamily="2" charset="-79"/>
              </a:rPr>
              <a:t> </a:t>
            </a:r>
            <a:r>
              <a:rPr lang="he-IL" sz="3000" dirty="0" err="1">
                <a:latin typeface="SBL Hebrew" panose="02000000000000000000" pitchFamily="2" charset="-79"/>
                <a:cs typeface="SBL Hebrew" panose="02000000000000000000" pitchFamily="2" charset="-79"/>
              </a:rPr>
              <a:t>נֹזְלִים</a:t>
            </a:r>
            <a:r>
              <a:rPr lang="he-IL" sz="3000" dirty="0">
                <a:latin typeface="SBL Hebrew" panose="02000000000000000000" pitchFamily="2" charset="-79"/>
                <a:cs typeface="SBL Hebrew" panose="02000000000000000000" pitchFamily="2" charset="-79"/>
              </a:rPr>
              <a:t> קָפְאוּ </a:t>
            </a:r>
            <a:r>
              <a:rPr lang="he-IL" sz="3000" dirty="0" err="1">
                <a:latin typeface="SBL Hebrew" panose="02000000000000000000" pitchFamily="2" charset="-79"/>
                <a:cs typeface="SBL Hebrew" panose="02000000000000000000" pitchFamily="2" charset="-79"/>
              </a:rPr>
              <a:t>תְהֹמֹת</a:t>
            </a:r>
            <a:r>
              <a:rPr lang="he-IL" sz="3000" dirty="0">
                <a:latin typeface="SBL Hebrew" panose="02000000000000000000" pitchFamily="2" charset="-79"/>
                <a:cs typeface="SBL Hebrew" panose="02000000000000000000" pitchFamily="2" charset="-79"/>
              </a:rPr>
              <a:t> בְּלֶב </a:t>
            </a:r>
            <a:r>
              <a:rPr lang="he-IL" sz="3000" dirty="0" smtClean="0">
                <a:latin typeface="SBL Hebrew" panose="02000000000000000000" pitchFamily="2" charset="-79"/>
                <a:cs typeface="SBL Hebrew" panose="02000000000000000000" pitchFamily="2" charset="-79"/>
              </a:rPr>
              <a:t>יָם</a:t>
            </a:r>
          </a:p>
          <a:p>
            <a:pPr algn="just" fontAlgn="base"/>
            <a:r>
              <a:rPr lang="he-IL" sz="3000" dirty="0" smtClean="0">
                <a:solidFill>
                  <a:srgbClr val="FFC000"/>
                </a:solidFill>
                <a:latin typeface="SBL Hebrew" panose="02000000000000000000" pitchFamily="2" charset="-79"/>
                <a:cs typeface="SBL Hebrew" panose="02000000000000000000" pitchFamily="2" charset="-79"/>
              </a:rPr>
              <a:t>וּבְר֤וּחַ</a:t>
            </a:r>
            <a:r>
              <a:rPr lang="he-IL" sz="3000" dirty="0" smtClean="0">
                <a:latin typeface="SBL Hebrew" panose="02000000000000000000" pitchFamily="2" charset="-79"/>
                <a:cs typeface="SBL Hebrew" panose="02000000000000000000" pitchFamily="2" charset="-79"/>
              </a:rPr>
              <a:t> </a:t>
            </a:r>
            <a:r>
              <a:rPr lang="he-IL" sz="3000" dirty="0">
                <a:solidFill>
                  <a:srgbClr val="0070C0"/>
                </a:solidFill>
                <a:latin typeface="SBL Hebrew" panose="02000000000000000000" pitchFamily="2" charset="-79"/>
                <a:cs typeface="SBL Hebrew" panose="02000000000000000000" pitchFamily="2" charset="-79"/>
              </a:rPr>
              <a:t>אַפֶּ֙יךָ֙</a:t>
            </a:r>
            <a:r>
              <a:rPr lang="he-IL" sz="3000" dirty="0">
                <a:latin typeface="SBL Hebrew" panose="02000000000000000000" pitchFamily="2" charset="-79"/>
                <a:cs typeface="SBL Hebrew" panose="02000000000000000000" pitchFamily="2" charset="-79"/>
              </a:rPr>
              <a:t> </a:t>
            </a:r>
            <a:r>
              <a:rPr lang="he-IL" sz="3000" dirty="0">
                <a:solidFill>
                  <a:srgbClr val="FFC000"/>
                </a:solidFill>
                <a:latin typeface="SBL Hebrew" panose="02000000000000000000" pitchFamily="2" charset="-79"/>
                <a:cs typeface="SBL Hebrew" panose="02000000000000000000" pitchFamily="2" charset="-79"/>
              </a:rPr>
              <a:t>נֶ֣עֶרְמוּ</a:t>
            </a:r>
            <a:r>
              <a:rPr lang="he-IL" sz="3000" dirty="0">
                <a:latin typeface="SBL Hebrew" panose="02000000000000000000" pitchFamily="2" charset="-79"/>
                <a:cs typeface="SBL Hebrew" panose="02000000000000000000" pitchFamily="2" charset="-79"/>
              </a:rPr>
              <a:t> </a:t>
            </a:r>
            <a:r>
              <a:rPr lang="he-IL" sz="3000" dirty="0" smtClean="0">
                <a:solidFill>
                  <a:srgbClr val="00B050"/>
                </a:solidFill>
                <a:latin typeface="SBL Hebrew" panose="02000000000000000000" pitchFamily="2" charset="-79"/>
                <a:cs typeface="SBL Hebrew" panose="02000000000000000000" pitchFamily="2" charset="-79"/>
              </a:rPr>
              <a:t>מַ֔יִם</a:t>
            </a:r>
            <a:r>
              <a:rPr lang="he-IL" sz="3000" dirty="0" smtClean="0">
                <a:latin typeface="SBL Hebrew" panose="02000000000000000000" pitchFamily="2" charset="-79"/>
                <a:cs typeface="SBL Hebrew" panose="02000000000000000000" pitchFamily="2" charset="-79"/>
              </a:rPr>
              <a:t> </a:t>
            </a:r>
            <a:r>
              <a:rPr lang="he-IL" sz="3000" dirty="0" smtClean="0">
                <a:solidFill>
                  <a:srgbClr val="FFC000"/>
                </a:solidFill>
                <a:latin typeface="SBL Hebrew" panose="02000000000000000000" pitchFamily="2" charset="-79"/>
                <a:cs typeface="SBL Hebrew" panose="02000000000000000000" pitchFamily="2" charset="-79"/>
              </a:rPr>
              <a:t>נִצְּב֥וּ</a:t>
            </a:r>
            <a:r>
              <a:rPr lang="he-IL" sz="3000" dirty="0" smtClean="0">
                <a:latin typeface="SBL Hebrew" panose="02000000000000000000" pitchFamily="2" charset="-79"/>
                <a:cs typeface="SBL Hebrew" panose="02000000000000000000" pitchFamily="2" charset="-79"/>
              </a:rPr>
              <a:t> </a:t>
            </a:r>
            <a:r>
              <a:rPr lang="he-IL" sz="3000" dirty="0" err="1">
                <a:solidFill>
                  <a:srgbClr val="00B050"/>
                </a:solidFill>
                <a:latin typeface="SBL Hebrew" panose="02000000000000000000" pitchFamily="2" charset="-79"/>
                <a:cs typeface="SBL Hebrew" panose="02000000000000000000" pitchFamily="2" charset="-79"/>
              </a:rPr>
              <a:t>כְמוֹ־נֵ֖ד</a:t>
            </a:r>
            <a:r>
              <a:rPr lang="he-IL" sz="3000" dirty="0">
                <a:latin typeface="SBL Hebrew" panose="02000000000000000000" pitchFamily="2" charset="-79"/>
                <a:cs typeface="SBL Hebrew" panose="02000000000000000000" pitchFamily="2" charset="-79"/>
              </a:rPr>
              <a:t> </a:t>
            </a:r>
            <a:r>
              <a:rPr lang="he-IL" sz="3000" dirty="0" err="1" smtClean="0">
                <a:solidFill>
                  <a:srgbClr val="FF0000"/>
                </a:solidFill>
                <a:latin typeface="SBL Hebrew" panose="02000000000000000000" pitchFamily="2" charset="-79"/>
                <a:cs typeface="SBL Hebrew" panose="02000000000000000000" pitchFamily="2" charset="-79"/>
              </a:rPr>
              <a:t>נֹזְלִ֑ים</a:t>
            </a:r>
            <a:r>
              <a:rPr lang="he-IL" sz="3000" dirty="0" smtClean="0">
                <a:solidFill>
                  <a:srgbClr val="FF0000"/>
                </a:solidFill>
                <a:latin typeface="SBL Hebrew" panose="02000000000000000000" pitchFamily="2" charset="-79"/>
                <a:cs typeface="SBL Hebrew" panose="02000000000000000000" pitchFamily="2" charset="-79"/>
              </a:rPr>
              <a:t> </a:t>
            </a:r>
            <a:r>
              <a:rPr lang="he-IL" sz="3000" dirty="0" smtClean="0">
                <a:solidFill>
                  <a:srgbClr val="FFC000"/>
                </a:solidFill>
                <a:latin typeface="SBL Hebrew" panose="02000000000000000000" pitchFamily="2" charset="-79"/>
                <a:cs typeface="SBL Hebrew" panose="02000000000000000000" pitchFamily="2" charset="-79"/>
              </a:rPr>
              <a:t>קָֽפְא֥וּ</a:t>
            </a:r>
            <a:r>
              <a:rPr lang="he-IL" sz="3000" dirty="0" smtClean="0">
                <a:latin typeface="SBL Hebrew" panose="02000000000000000000" pitchFamily="2" charset="-79"/>
                <a:cs typeface="SBL Hebrew" panose="02000000000000000000" pitchFamily="2" charset="-79"/>
              </a:rPr>
              <a:t> </a:t>
            </a:r>
            <a:r>
              <a:rPr lang="he-IL" sz="3000" dirty="0" err="1">
                <a:solidFill>
                  <a:srgbClr val="00B050"/>
                </a:solidFill>
                <a:latin typeface="SBL Hebrew" panose="02000000000000000000" pitchFamily="2" charset="-79"/>
                <a:cs typeface="SBL Hebrew" panose="02000000000000000000" pitchFamily="2" charset="-79"/>
              </a:rPr>
              <a:t>תְהֹמֹ֖ת</a:t>
            </a:r>
            <a:r>
              <a:rPr lang="he-IL" sz="3000" dirty="0">
                <a:solidFill>
                  <a:srgbClr val="00B050"/>
                </a:solidFill>
                <a:latin typeface="SBL Hebrew" panose="02000000000000000000" pitchFamily="2" charset="-79"/>
                <a:cs typeface="SBL Hebrew" panose="02000000000000000000" pitchFamily="2" charset="-79"/>
              </a:rPr>
              <a:t> </a:t>
            </a:r>
            <a:r>
              <a:rPr lang="he-IL" sz="3000" dirty="0" err="1" smtClean="0">
                <a:solidFill>
                  <a:srgbClr val="FF0000"/>
                </a:solidFill>
                <a:latin typeface="SBL Hebrew" panose="02000000000000000000" pitchFamily="2" charset="-79"/>
                <a:cs typeface="SBL Hebrew" panose="02000000000000000000" pitchFamily="2" charset="-79"/>
              </a:rPr>
              <a:t>בְּלֶב־יָֽם</a:t>
            </a:r>
            <a:endParaRPr lang="he-IL" sz="3000" dirty="0" smtClean="0">
              <a:solidFill>
                <a:srgbClr val="FF0000"/>
              </a:solidFill>
              <a:latin typeface="SBL Hebrew" panose="02000000000000000000" pitchFamily="2" charset="-79"/>
              <a:cs typeface="SBL Hebrew" panose="02000000000000000000" pitchFamily="2" charset="-79"/>
            </a:endParaRPr>
          </a:p>
          <a:p>
            <a:pPr algn="just" fontAlgn="base"/>
            <a:endParaRPr lang="he-IL" sz="3000" b="0" dirty="0">
              <a:solidFill>
                <a:schemeClr val="bg1">
                  <a:lumMod val="50000"/>
                </a:schemeClr>
              </a:solidFill>
              <a:effectLst/>
              <a:latin typeface="SBL Hebrew" panose="02000000000000000000" pitchFamily="2" charset="-79"/>
              <a:cs typeface="SBL Hebrew" panose="02000000000000000000" pitchFamily="2" charset="-79"/>
            </a:endParaRPr>
          </a:p>
        </p:txBody>
      </p:sp>
      <p:sp>
        <p:nvSpPr>
          <p:cNvPr id="3" name="סוגר מרובע שמאלי 2"/>
          <p:cNvSpPr/>
          <p:nvPr/>
        </p:nvSpPr>
        <p:spPr>
          <a:xfrm rot="5400000">
            <a:off x="8023609" y="-85414"/>
            <a:ext cx="1024932" cy="5677323"/>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סוגר מרובע שמאלי 4"/>
          <p:cNvSpPr/>
          <p:nvPr/>
        </p:nvSpPr>
        <p:spPr>
          <a:xfrm rot="5400000">
            <a:off x="3672671" y="1331406"/>
            <a:ext cx="1024932" cy="2843685"/>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סוגר מרובע שמאלי 5"/>
          <p:cNvSpPr/>
          <p:nvPr/>
        </p:nvSpPr>
        <p:spPr>
          <a:xfrm rot="5400000">
            <a:off x="4436013" y="2104799"/>
            <a:ext cx="593521" cy="1748413"/>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9490335" y="1391365"/>
            <a:ext cx="593521" cy="3175282"/>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7179544" y="2255858"/>
            <a:ext cx="361746" cy="1678074"/>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10389994" y="2291026"/>
            <a:ext cx="361746" cy="160774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הסבר מלבני מעוגל 9"/>
          <p:cNvSpPr/>
          <p:nvPr/>
        </p:nvSpPr>
        <p:spPr>
          <a:xfrm>
            <a:off x="6379806" y="4570445"/>
            <a:ext cx="1609725" cy="1314450"/>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smtClean="0"/>
              <a:t>מלך – כי נמצא "בתחום שלטונו" של הקיסר</a:t>
            </a:r>
            <a:endParaRPr lang="he-IL" dirty="0"/>
          </a:p>
        </p:txBody>
      </p:sp>
      <p:sp>
        <p:nvSpPr>
          <p:cNvPr id="12" name="הסבר מלבני מעוגל 11"/>
          <p:cNvSpPr/>
          <p:nvPr/>
        </p:nvSpPr>
        <p:spPr>
          <a:xfrm>
            <a:off x="9765012" y="4540898"/>
            <a:ext cx="1609725" cy="1314450"/>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smtClean="0"/>
              <a:t>משנה – כי נמצא "בתחום שלטונו" של המלך</a:t>
            </a:r>
            <a:endParaRPr lang="he-IL" dirty="0"/>
          </a:p>
        </p:txBody>
      </p:sp>
    </p:spTree>
    <p:extLst>
      <p:ext uri="{BB962C8B-B14F-4D97-AF65-F5344CB8AC3E}">
        <p14:creationId xmlns:p14="http://schemas.microsoft.com/office/powerpoint/2010/main" val="252716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הסבר מפורט יותר</a:t>
            </a:r>
            <a:endParaRPr lang="he-IL" b="1" dirty="0"/>
          </a:p>
        </p:txBody>
      </p:sp>
      <p:sp>
        <p:nvSpPr>
          <p:cNvPr id="4" name="מלבן 3"/>
          <p:cNvSpPr/>
          <p:nvPr/>
        </p:nvSpPr>
        <p:spPr>
          <a:xfrm>
            <a:off x="2461846" y="4324478"/>
            <a:ext cx="9042766" cy="1061829"/>
          </a:xfrm>
          <a:prstGeom prst="rect">
            <a:avLst/>
          </a:prstGeom>
        </p:spPr>
        <p:txBody>
          <a:bodyPr wrap="square">
            <a:spAutoFit/>
          </a:bodyPr>
          <a:lstStyle/>
          <a:p>
            <a:pPr algn="just" fontAlgn="base"/>
            <a:r>
              <a:rPr lang="he-IL" sz="3100" dirty="0">
                <a:solidFill>
                  <a:srgbClr val="FFC000"/>
                </a:solidFill>
                <a:latin typeface="SBL Hebrew" panose="02000000000000000000" pitchFamily="2" charset="-79"/>
                <a:cs typeface="SBL Hebrew" panose="02000000000000000000" pitchFamily="2" charset="-79"/>
              </a:rPr>
              <a:t>וַיִּשְׁמַ֤ע</a:t>
            </a:r>
            <a:r>
              <a:rPr lang="he-IL" sz="3100" dirty="0">
                <a:latin typeface="SBL Hebrew" panose="02000000000000000000" pitchFamily="2" charset="-79"/>
                <a:cs typeface="SBL Hebrew" panose="02000000000000000000" pitchFamily="2" charset="-79"/>
              </a:rPr>
              <a:t> </a:t>
            </a:r>
            <a:r>
              <a:rPr lang="he-IL" sz="3100" dirty="0">
                <a:solidFill>
                  <a:srgbClr val="0070C0"/>
                </a:solidFill>
                <a:latin typeface="SBL Hebrew" panose="02000000000000000000" pitchFamily="2" charset="-79"/>
                <a:cs typeface="SBL Hebrew" panose="02000000000000000000" pitchFamily="2" charset="-79"/>
              </a:rPr>
              <a:t>פַּרְעֹה֙</a:t>
            </a:r>
            <a:r>
              <a:rPr lang="he-IL" sz="3100" dirty="0">
                <a:latin typeface="SBL Hebrew" panose="02000000000000000000" pitchFamily="2" charset="-79"/>
                <a:cs typeface="SBL Hebrew" panose="02000000000000000000" pitchFamily="2" charset="-79"/>
              </a:rPr>
              <a:t> </a:t>
            </a:r>
            <a:r>
              <a:rPr lang="he-IL" sz="3100" dirty="0" err="1">
                <a:solidFill>
                  <a:srgbClr val="FFC000"/>
                </a:solidFill>
                <a:latin typeface="SBL Hebrew" panose="02000000000000000000" pitchFamily="2" charset="-79"/>
                <a:cs typeface="SBL Hebrew" panose="02000000000000000000" pitchFamily="2" charset="-79"/>
              </a:rPr>
              <a:t>אֶת־הַדָּבָ֣ר</a:t>
            </a:r>
            <a:r>
              <a:rPr lang="he-IL" sz="3100" dirty="0">
                <a:solidFill>
                  <a:srgbClr val="FFC000"/>
                </a:solidFill>
                <a:latin typeface="SBL Hebrew" panose="02000000000000000000" pitchFamily="2" charset="-79"/>
                <a:cs typeface="SBL Hebrew" panose="02000000000000000000" pitchFamily="2" charset="-79"/>
              </a:rPr>
              <a:t> </a:t>
            </a:r>
            <a:r>
              <a:rPr lang="he-IL" sz="3100" dirty="0">
                <a:solidFill>
                  <a:srgbClr val="00B050"/>
                </a:solidFill>
                <a:latin typeface="SBL Hebrew" panose="02000000000000000000" pitchFamily="2" charset="-79"/>
                <a:cs typeface="SBL Hebrew" panose="02000000000000000000" pitchFamily="2" charset="-79"/>
              </a:rPr>
              <a:t>הַזֶּ֔ה</a:t>
            </a:r>
            <a:r>
              <a:rPr lang="he-IL" sz="3100" dirty="0">
                <a:latin typeface="SBL Hebrew" panose="02000000000000000000" pitchFamily="2" charset="-79"/>
                <a:cs typeface="SBL Hebrew" panose="02000000000000000000" pitchFamily="2" charset="-79"/>
              </a:rPr>
              <a:t> </a:t>
            </a:r>
            <a:r>
              <a:rPr lang="he-IL" sz="3100" dirty="0">
                <a:solidFill>
                  <a:srgbClr val="00B050"/>
                </a:solidFill>
                <a:latin typeface="SBL Hebrew" panose="02000000000000000000" pitchFamily="2" charset="-79"/>
                <a:cs typeface="SBL Hebrew" panose="02000000000000000000" pitchFamily="2" charset="-79"/>
              </a:rPr>
              <a:t>וַיְבַקֵּ֖שׁ</a:t>
            </a:r>
            <a:r>
              <a:rPr lang="he-IL" sz="3100" dirty="0">
                <a:latin typeface="SBL Hebrew" panose="02000000000000000000" pitchFamily="2" charset="-79"/>
                <a:cs typeface="SBL Hebrew" panose="02000000000000000000" pitchFamily="2" charset="-79"/>
              </a:rPr>
              <a:t> </a:t>
            </a:r>
            <a:r>
              <a:rPr lang="he-IL" sz="3100" dirty="0">
                <a:solidFill>
                  <a:srgbClr val="FFC000"/>
                </a:solidFill>
                <a:latin typeface="SBL Hebrew" panose="02000000000000000000" pitchFamily="2" charset="-79"/>
                <a:cs typeface="SBL Hebrew" panose="02000000000000000000" pitchFamily="2" charset="-79"/>
              </a:rPr>
              <a:t>לַהֲרֹ֣ג</a:t>
            </a:r>
            <a:r>
              <a:rPr lang="he-IL" sz="3100" dirty="0">
                <a:latin typeface="SBL Hebrew" panose="02000000000000000000" pitchFamily="2" charset="-79"/>
                <a:cs typeface="SBL Hebrew" panose="02000000000000000000" pitchFamily="2" charset="-79"/>
              </a:rPr>
              <a:t> </a:t>
            </a:r>
            <a:r>
              <a:rPr lang="he-IL" sz="3100" dirty="0" err="1" smtClean="0">
                <a:solidFill>
                  <a:srgbClr val="FF0000"/>
                </a:solidFill>
                <a:latin typeface="SBL Hebrew" panose="02000000000000000000" pitchFamily="2" charset="-79"/>
                <a:cs typeface="SBL Hebrew" panose="02000000000000000000" pitchFamily="2" charset="-79"/>
              </a:rPr>
              <a:t>אֶת־מֹשֶׁ֑ה</a:t>
            </a:r>
            <a:endParaRPr lang="he-IL" sz="3100" dirty="0" smtClean="0">
              <a:solidFill>
                <a:srgbClr val="FF0000"/>
              </a:solidFill>
              <a:latin typeface="SBL Hebrew" panose="02000000000000000000" pitchFamily="2" charset="-79"/>
              <a:cs typeface="SBL Hebrew" panose="02000000000000000000" pitchFamily="2" charset="-79"/>
            </a:endParaRPr>
          </a:p>
          <a:p>
            <a:pPr algn="just" fontAlgn="base"/>
            <a:endParaRPr lang="he-IL" sz="3100" b="0" dirty="0">
              <a:solidFill>
                <a:schemeClr val="bg1">
                  <a:lumMod val="50000"/>
                </a:schemeClr>
              </a:solidFill>
              <a:effectLst/>
              <a:latin typeface="David" panose="020E0502060401010101" pitchFamily="34" charset="-79"/>
              <a:cs typeface="David" panose="020E0502060401010101" pitchFamily="34" charset="-79"/>
            </a:endParaRPr>
          </a:p>
        </p:txBody>
      </p:sp>
      <p:sp>
        <p:nvSpPr>
          <p:cNvPr id="3" name="סוגר מרובע שמאלי 2"/>
          <p:cNvSpPr/>
          <p:nvPr/>
        </p:nvSpPr>
        <p:spPr>
          <a:xfrm rot="5400000">
            <a:off x="7358266" y="378246"/>
            <a:ext cx="1024932" cy="700801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סוגר מרובע שמאלי 6"/>
          <p:cNvSpPr/>
          <p:nvPr/>
        </p:nvSpPr>
        <p:spPr>
          <a:xfrm rot="5400000">
            <a:off x="9127518" y="2157551"/>
            <a:ext cx="593521" cy="390091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6789093" y="3751499"/>
            <a:ext cx="361746" cy="1007705"/>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10288435" y="3318469"/>
            <a:ext cx="361746" cy="1810859"/>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3" name="TextBox 12"/>
          <p:cNvSpPr txBox="1"/>
          <p:nvPr/>
        </p:nvSpPr>
        <p:spPr>
          <a:xfrm>
            <a:off x="2461846" y="1132114"/>
            <a:ext cx="8846856" cy="1477328"/>
          </a:xfrm>
          <a:prstGeom prst="rect">
            <a:avLst/>
          </a:prstGeom>
          <a:noFill/>
        </p:spPr>
        <p:txBody>
          <a:bodyPr wrap="square" rtlCol="1">
            <a:spAutoFit/>
          </a:bodyPr>
          <a:lstStyle/>
          <a:p>
            <a:r>
              <a:rPr lang="he-IL" dirty="0"/>
              <a:t>תחום השליטה של קיסר מתחלק לשניים רק על ידי המלך הראשון הנמצא בו, </a:t>
            </a:r>
            <a:endParaRPr lang="he-IL" dirty="0" smtClean="0"/>
          </a:p>
          <a:p>
            <a:r>
              <a:rPr lang="he-IL" dirty="0" smtClean="0"/>
              <a:t>ותחום </a:t>
            </a:r>
            <a:r>
              <a:rPr lang="he-IL" dirty="0"/>
              <a:t>השליטה של מלך מתחלק לשניים רק על ידי המשנה הראשון הנמצא </a:t>
            </a:r>
            <a:r>
              <a:rPr lang="he-IL" dirty="0" smtClean="0"/>
              <a:t>בו.</a:t>
            </a:r>
          </a:p>
          <a:p>
            <a:endParaRPr lang="he-IL" dirty="0" smtClean="0"/>
          </a:p>
          <a:p>
            <a:r>
              <a:rPr lang="he-IL" dirty="0" smtClean="0"/>
              <a:t>תחום </a:t>
            </a:r>
            <a:r>
              <a:rPr lang="he-IL" dirty="0"/>
              <a:t>שלטונו של מפסיק מתחלק על ידי מפסיק הנמוך ממנו בדרגה אחת, </a:t>
            </a:r>
            <a:endParaRPr lang="he-IL" dirty="0" smtClean="0"/>
          </a:p>
          <a:p>
            <a:r>
              <a:rPr lang="he-IL" dirty="0" smtClean="0"/>
              <a:t>ואילו </a:t>
            </a:r>
            <a:r>
              <a:rPr lang="he-IL" dirty="0"/>
              <a:t>שמאלו של מפסיק מתחלק על ידי מפסיק השווה לו </a:t>
            </a:r>
            <a:r>
              <a:rPr lang="he-IL" dirty="0" smtClean="0"/>
              <a:t>בדרגתו.</a:t>
            </a:r>
            <a:endParaRPr lang="he-IL" dirty="0"/>
          </a:p>
        </p:txBody>
      </p:sp>
    </p:spTree>
    <p:extLst>
      <p:ext uri="{BB962C8B-B14F-4D97-AF65-F5344CB8AC3E}">
        <p14:creationId xmlns:p14="http://schemas.microsoft.com/office/powerpoint/2010/main" val="2923824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תרגיל</a:t>
            </a:r>
            <a:endParaRPr lang="he-IL" b="1" dirty="0"/>
          </a:p>
        </p:txBody>
      </p:sp>
      <p:sp>
        <p:nvSpPr>
          <p:cNvPr id="4" name="מלבן 3"/>
          <p:cNvSpPr/>
          <p:nvPr/>
        </p:nvSpPr>
        <p:spPr>
          <a:xfrm>
            <a:off x="1772816" y="3214137"/>
            <a:ext cx="9731796" cy="646331"/>
          </a:xfrm>
          <a:prstGeom prst="rect">
            <a:avLst/>
          </a:prstGeom>
        </p:spPr>
        <p:txBody>
          <a:bodyPr wrap="square">
            <a:spAutoFit/>
          </a:bodyPr>
          <a:lstStyle/>
          <a:p>
            <a:r>
              <a:rPr lang="he-IL" sz="3600" dirty="0">
                <a:latin typeface="SBL Hebrew" panose="02000000000000000000" pitchFamily="2" charset="-79"/>
                <a:cs typeface="SBL Hebrew" panose="02000000000000000000" pitchFamily="2" charset="-79"/>
              </a:rPr>
              <a:t>וְעֵלִי </a:t>
            </a:r>
            <a:r>
              <a:rPr lang="he-IL" sz="3600" dirty="0" smtClean="0">
                <a:latin typeface="SBL Hebrew" panose="02000000000000000000" pitchFamily="2" charset="-79"/>
                <a:cs typeface="SBL Hebrew" panose="02000000000000000000" pitchFamily="2" charset="-79"/>
              </a:rPr>
              <a:t>בֶ</a:t>
            </a:r>
            <a:r>
              <a:rPr lang="he-IL" sz="3600" dirty="0">
                <a:latin typeface="SBL Hebrew" panose="02000000000000000000" pitchFamily="2" charset="-79"/>
                <a:cs typeface="SBL Hebrew" panose="02000000000000000000" pitchFamily="2" charset="-79"/>
              </a:rPr>
              <a:t>ּן־תִ</a:t>
            </a:r>
            <a:r>
              <a:rPr lang="he-IL" sz="3600" dirty="0" smtClean="0">
                <a:latin typeface="SBL Hebrew" panose="02000000000000000000" pitchFamily="2" charset="-79"/>
                <a:cs typeface="SBL Hebrew" panose="02000000000000000000" pitchFamily="2" charset="-79"/>
              </a:rPr>
              <a:t>ּשְׁעִים </a:t>
            </a:r>
            <a:r>
              <a:rPr lang="he-IL" sz="3600" dirty="0">
                <a:latin typeface="SBL Hebrew" panose="02000000000000000000" pitchFamily="2" charset="-79"/>
                <a:cs typeface="SBL Hebrew" panose="02000000000000000000" pitchFamily="2" charset="-79"/>
              </a:rPr>
              <a:t>וּשְׁמֹנֶה שָׁנָה וְעֵינָיו קָמָה וְלֹא יָכוֹל </a:t>
            </a:r>
            <a:r>
              <a:rPr lang="he-IL" sz="3600" dirty="0" smtClean="0">
                <a:latin typeface="SBL Hebrew" panose="02000000000000000000" pitchFamily="2" charset="-79"/>
                <a:cs typeface="SBL Hebrew" panose="02000000000000000000" pitchFamily="2" charset="-79"/>
              </a:rPr>
              <a:t>לִרְאוֹת</a:t>
            </a:r>
            <a:endParaRPr lang="he-IL" sz="3600" dirty="0">
              <a:solidFill>
                <a:srgbClr val="FF0000"/>
              </a:solidFill>
              <a:latin typeface="SBL Hebrew" panose="02000000000000000000" pitchFamily="2" charset="-79"/>
              <a:cs typeface="SBL Hebrew" panose="02000000000000000000" pitchFamily="2" charset="-79"/>
            </a:endParaRPr>
          </a:p>
        </p:txBody>
      </p:sp>
      <p:sp>
        <p:nvSpPr>
          <p:cNvPr id="3" name="סוגר מרובע שמאלי 2"/>
          <p:cNvSpPr/>
          <p:nvPr/>
        </p:nvSpPr>
        <p:spPr>
          <a:xfrm rot="5400000">
            <a:off x="8678547" y="569524"/>
            <a:ext cx="1024932" cy="4367447"/>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6" name="סוגר מרובע שמאלי 5"/>
          <p:cNvSpPr/>
          <p:nvPr/>
        </p:nvSpPr>
        <p:spPr>
          <a:xfrm rot="5400000">
            <a:off x="5744678" y="2054505"/>
            <a:ext cx="593521" cy="1837866"/>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10709056" y="2600034"/>
            <a:ext cx="593521" cy="737839"/>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9009779" y="1647928"/>
            <a:ext cx="361746" cy="2873828"/>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4213356" y="518699"/>
            <a:ext cx="1024932" cy="446909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סוגר מרובע שמאלי 9"/>
          <p:cNvSpPr/>
          <p:nvPr/>
        </p:nvSpPr>
        <p:spPr>
          <a:xfrm rot="5400000">
            <a:off x="4171856" y="2315067"/>
            <a:ext cx="361746" cy="1539549"/>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1" name="מלבן 10"/>
          <p:cNvSpPr/>
          <p:nvPr/>
        </p:nvSpPr>
        <p:spPr>
          <a:xfrm>
            <a:off x="1772816" y="3875900"/>
            <a:ext cx="9731796" cy="646331"/>
          </a:xfrm>
          <a:prstGeom prst="rect">
            <a:avLst/>
          </a:prstGeom>
        </p:spPr>
        <p:txBody>
          <a:bodyPr wrap="square">
            <a:spAutoFit/>
          </a:bodyPr>
          <a:lstStyle/>
          <a:p>
            <a:r>
              <a:rPr lang="he-IL" sz="3600" dirty="0" smtClean="0">
                <a:solidFill>
                  <a:srgbClr val="00B050"/>
                </a:solidFill>
                <a:latin typeface="SBL Hebrew" panose="02000000000000000000" pitchFamily="2" charset="-79"/>
                <a:cs typeface="SBL Hebrew" panose="02000000000000000000" pitchFamily="2" charset="-79"/>
              </a:rPr>
              <a:t>וְעֵלִ֕י</a:t>
            </a:r>
            <a:r>
              <a:rPr lang="he-IL" sz="3600" dirty="0" smtClean="0">
                <a:latin typeface="SBL Hebrew" panose="02000000000000000000" pitchFamily="2" charset="-79"/>
                <a:cs typeface="SBL Hebrew" panose="02000000000000000000" pitchFamily="2" charset="-79"/>
              </a:rPr>
              <a:t> </a:t>
            </a:r>
            <a:r>
              <a:rPr lang="he-IL" sz="3600" dirty="0" err="1">
                <a:solidFill>
                  <a:srgbClr val="FFC000"/>
                </a:solidFill>
                <a:latin typeface="SBL Hebrew" panose="02000000000000000000" pitchFamily="2" charset="-79"/>
                <a:cs typeface="SBL Hebrew" panose="02000000000000000000" pitchFamily="2" charset="-79"/>
              </a:rPr>
              <a:t>בֶּן־תִּשְׁעִ֥ים</a:t>
            </a:r>
            <a:r>
              <a:rPr lang="he-IL" sz="3600" dirty="0">
                <a:solidFill>
                  <a:srgbClr val="FFC000"/>
                </a:solidFill>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וּשְׁמֹנֶ֖ה</a:t>
            </a:r>
            <a:r>
              <a:rPr lang="he-IL" sz="3600" dirty="0">
                <a:latin typeface="SBL Hebrew" panose="02000000000000000000" pitchFamily="2" charset="-79"/>
                <a:cs typeface="SBL Hebrew" panose="02000000000000000000" pitchFamily="2" charset="-79"/>
              </a:rPr>
              <a:t> </a:t>
            </a:r>
            <a:r>
              <a:rPr lang="he-IL" sz="3600" dirty="0">
                <a:solidFill>
                  <a:srgbClr val="FF0000"/>
                </a:solidFill>
                <a:latin typeface="SBL Hebrew" panose="02000000000000000000" pitchFamily="2" charset="-79"/>
                <a:cs typeface="SBL Hebrew" panose="02000000000000000000" pitchFamily="2" charset="-79"/>
              </a:rPr>
              <a:t>שָׁנָ֑ה</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וְעֵינָ֣יו</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קָ֔מָה</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וְלֹ֥א</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יָכ֖וֹל</a:t>
            </a:r>
            <a:r>
              <a:rPr lang="he-IL" sz="3600" dirty="0">
                <a:latin typeface="SBL Hebrew" panose="02000000000000000000" pitchFamily="2" charset="-79"/>
                <a:cs typeface="SBL Hebrew" panose="02000000000000000000" pitchFamily="2" charset="-79"/>
              </a:rPr>
              <a:t> </a:t>
            </a:r>
            <a:r>
              <a:rPr lang="he-IL" sz="3600" dirty="0" smtClean="0">
                <a:solidFill>
                  <a:srgbClr val="FF0000"/>
                </a:solidFill>
                <a:latin typeface="SBL Hebrew" panose="02000000000000000000" pitchFamily="2" charset="-79"/>
                <a:cs typeface="SBL Hebrew" panose="02000000000000000000" pitchFamily="2" charset="-79"/>
              </a:rPr>
              <a:t>לִרְאֽוֹת</a:t>
            </a:r>
            <a:endParaRPr lang="he-IL" sz="3600" dirty="0">
              <a:solidFill>
                <a:srgbClr val="FF0000"/>
              </a:solidFill>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27857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תרגיל</a:t>
            </a:r>
            <a:endParaRPr lang="he-IL" b="1" dirty="0"/>
          </a:p>
        </p:txBody>
      </p:sp>
      <p:sp>
        <p:nvSpPr>
          <p:cNvPr id="4" name="מלבן 3"/>
          <p:cNvSpPr/>
          <p:nvPr/>
        </p:nvSpPr>
        <p:spPr>
          <a:xfrm>
            <a:off x="270588" y="3214137"/>
            <a:ext cx="11921412" cy="1077218"/>
          </a:xfrm>
          <a:prstGeom prst="rect">
            <a:avLst/>
          </a:prstGeom>
        </p:spPr>
        <p:txBody>
          <a:bodyPr wrap="square">
            <a:spAutoFit/>
          </a:bodyPr>
          <a:lstStyle/>
          <a:p>
            <a:r>
              <a:rPr lang="he-IL" sz="3200" dirty="0" smtClean="0">
                <a:latin typeface="SBL Hebrew" panose="02000000000000000000" pitchFamily="2" charset="-79"/>
                <a:cs typeface="SBL Hebrew" panose="02000000000000000000" pitchFamily="2" charset="-79"/>
              </a:rPr>
              <a:t>אַתֶּם </a:t>
            </a:r>
            <a:r>
              <a:rPr lang="he-IL" sz="3200" dirty="0">
                <a:latin typeface="SBL Hebrew" panose="02000000000000000000" pitchFamily="2" charset="-79"/>
                <a:cs typeface="SBL Hebrew" panose="02000000000000000000" pitchFamily="2" charset="-79"/>
              </a:rPr>
              <a:t>רְאִיתֶם אֲשֶׁר עָשִׂיתִי לְמִצְרָיִם וָאֶשָּׂא אֶתְכֶם </a:t>
            </a:r>
            <a:r>
              <a:rPr lang="he-IL" sz="3200" dirty="0" err="1" smtClean="0">
                <a:latin typeface="SBL Hebrew" panose="02000000000000000000" pitchFamily="2" charset="-79"/>
                <a:cs typeface="SBL Hebrew" panose="02000000000000000000" pitchFamily="2" charset="-79"/>
              </a:rPr>
              <a:t>עַל־כַּנְפֵי</a:t>
            </a:r>
            <a:r>
              <a:rPr lang="he-IL" sz="3200" dirty="0" smtClean="0">
                <a:latin typeface="SBL Hebrew" panose="02000000000000000000" pitchFamily="2" charset="-79"/>
                <a:cs typeface="SBL Hebrew" panose="02000000000000000000" pitchFamily="2" charset="-79"/>
              </a:rPr>
              <a:t> נְשָׁרִים </a:t>
            </a:r>
            <a:r>
              <a:rPr lang="he-IL" sz="3200" dirty="0">
                <a:latin typeface="SBL Hebrew" panose="02000000000000000000" pitchFamily="2" charset="-79"/>
                <a:cs typeface="SBL Hebrew" panose="02000000000000000000" pitchFamily="2" charset="-79"/>
              </a:rPr>
              <a:t>וָאָבִא אֶתְכֶם אֵלָי</a:t>
            </a:r>
          </a:p>
          <a:p>
            <a:r>
              <a:rPr lang="he-IL" sz="3200" dirty="0" smtClean="0">
                <a:solidFill>
                  <a:srgbClr val="FFC000"/>
                </a:solidFill>
                <a:latin typeface="SBL Hebrew" panose="02000000000000000000" pitchFamily="2" charset="-79"/>
                <a:cs typeface="SBL Hebrew" panose="02000000000000000000" pitchFamily="2" charset="-79"/>
              </a:rPr>
              <a:t>אַתֶּ֣ם</a:t>
            </a:r>
            <a:r>
              <a:rPr lang="he-IL" sz="3200" dirty="0" smtClean="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רְאִיתֶ֔ם</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אֲשֶׁ֥ר</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עָשִׂ֖יתִי</a:t>
            </a:r>
            <a:r>
              <a:rPr lang="he-IL" sz="3200" dirty="0">
                <a:latin typeface="SBL Hebrew" panose="02000000000000000000" pitchFamily="2" charset="-79"/>
                <a:cs typeface="SBL Hebrew" panose="02000000000000000000" pitchFamily="2" charset="-79"/>
              </a:rPr>
              <a:t> </a:t>
            </a:r>
            <a:r>
              <a:rPr lang="he-IL" sz="3200" dirty="0">
                <a:solidFill>
                  <a:srgbClr val="FF0000"/>
                </a:solidFill>
                <a:latin typeface="SBL Hebrew" panose="02000000000000000000" pitchFamily="2" charset="-79"/>
                <a:cs typeface="SBL Hebrew" panose="02000000000000000000" pitchFamily="2" charset="-79"/>
              </a:rPr>
              <a:t>לְמִצְרָ֑יִם</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וָאֶשָּׂ֤א</a:t>
            </a:r>
            <a:r>
              <a:rPr lang="he-IL" sz="3200" dirty="0">
                <a:latin typeface="SBL Hebrew" panose="02000000000000000000" pitchFamily="2" charset="-79"/>
                <a:cs typeface="SBL Hebrew" panose="02000000000000000000" pitchFamily="2" charset="-79"/>
              </a:rPr>
              <a:t> </a:t>
            </a:r>
            <a:r>
              <a:rPr lang="he-IL" sz="3200" dirty="0">
                <a:solidFill>
                  <a:srgbClr val="0070C0"/>
                </a:solidFill>
                <a:latin typeface="SBL Hebrew" panose="02000000000000000000" pitchFamily="2" charset="-79"/>
                <a:cs typeface="SBL Hebrew" panose="02000000000000000000" pitchFamily="2" charset="-79"/>
              </a:rPr>
              <a:t>אֶתְכֶם֙</a:t>
            </a:r>
            <a:r>
              <a:rPr lang="he-IL" sz="3200" dirty="0">
                <a:latin typeface="SBL Hebrew" panose="02000000000000000000" pitchFamily="2" charset="-79"/>
                <a:cs typeface="SBL Hebrew" panose="02000000000000000000" pitchFamily="2" charset="-79"/>
              </a:rPr>
              <a:t> </a:t>
            </a:r>
            <a:r>
              <a:rPr lang="he-IL" sz="3200" dirty="0" err="1">
                <a:solidFill>
                  <a:srgbClr val="FFC000"/>
                </a:solidFill>
                <a:latin typeface="SBL Hebrew" panose="02000000000000000000" pitchFamily="2" charset="-79"/>
                <a:cs typeface="SBL Hebrew" panose="02000000000000000000" pitchFamily="2" charset="-79"/>
              </a:rPr>
              <a:t>עַל־כַּנְפֵ֣י</a:t>
            </a:r>
            <a:r>
              <a:rPr lang="he-IL" sz="3200" dirty="0">
                <a:solidFill>
                  <a:srgbClr val="FFC000"/>
                </a:solidFill>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נְשָׁרִ֔ים</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וָאָבִ֥א</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אֶתְכֶ֖ם</a:t>
            </a:r>
            <a:r>
              <a:rPr lang="he-IL" sz="3200" dirty="0">
                <a:latin typeface="SBL Hebrew" panose="02000000000000000000" pitchFamily="2" charset="-79"/>
                <a:cs typeface="SBL Hebrew" panose="02000000000000000000" pitchFamily="2" charset="-79"/>
              </a:rPr>
              <a:t> </a:t>
            </a:r>
            <a:r>
              <a:rPr lang="he-IL" sz="3200" dirty="0">
                <a:solidFill>
                  <a:srgbClr val="FF0000"/>
                </a:solidFill>
                <a:latin typeface="SBL Hebrew" panose="02000000000000000000" pitchFamily="2" charset="-79"/>
                <a:cs typeface="SBL Hebrew" panose="02000000000000000000" pitchFamily="2" charset="-79"/>
              </a:rPr>
              <a:t>אֵלָֽי</a:t>
            </a:r>
          </a:p>
        </p:txBody>
      </p:sp>
      <p:sp>
        <p:nvSpPr>
          <p:cNvPr id="3" name="סוגר מרובע שמאלי 2"/>
          <p:cNvSpPr/>
          <p:nvPr/>
        </p:nvSpPr>
        <p:spPr>
          <a:xfrm rot="5400000">
            <a:off x="9107755" y="326929"/>
            <a:ext cx="1024932" cy="4852640"/>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6" name="סוגר מרובע שמאלי 5"/>
          <p:cNvSpPr/>
          <p:nvPr/>
        </p:nvSpPr>
        <p:spPr>
          <a:xfrm rot="5400000">
            <a:off x="4770496" y="846796"/>
            <a:ext cx="732272" cy="411453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10781883" y="2001058"/>
            <a:ext cx="727786" cy="1801529"/>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9130005" y="2150708"/>
            <a:ext cx="429206" cy="1800807"/>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3355073" y="-573114"/>
            <a:ext cx="1024932" cy="665272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סוגר מרובע שמאלי 9"/>
          <p:cNvSpPr/>
          <p:nvPr/>
        </p:nvSpPr>
        <p:spPr>
          <a:xfrm rot="5400000">
            <a:off x="6004248" y="2076064"/>
            <a:ext cx="429207" cy="1950097"/>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4" name="סוגר מרובע שמאלי 13"/>
          <p:cNvSpPr/>
          <p:nvPr/>
        </p:nvSpPr>
        <p:spPr>
          <a:xfrm rot="5400000">
            <a:off x="1922170" y="2099325"/>
            <a:ext cx="429207" cy="1903576"/>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Tree>
    <p:extLst>
      <p:ext uri="{BB962C8B-B14F-4D97-AF65-F5344CB8AC3E}">
        <p14:creationId xmlns:p14="http://schemas.microsoft.com/office/powerpoint/2010/main" val="86339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תרגיל</a:t>
            </a:r>
            <a:endParaRPr lang="he-IL" b="1" dirty="0"/>
          </a:p>
        </p:txBody>
      </p:sp>
      <p:sp>
        <p:nvSpPr>
          <p:cNvPr id="4" name="מלבן 3"/>
          <p:cNvSpPr/>
          <p:nvPr/>
        </p:nvSpPr>
        <p:spPr>
          <a:xfrm>
            <a:off x="2043404" y="3214137"/>
            <a:ext cx="9461208" cy="1200329"/>
          </a:xfrm>
          <a:prstGeom prst="rect">
            <a:avLst/>
          </a:prstGeom>
        </p:spPr>
        <p:txBody>
          <a:bodyPr wrap="square">
            <a:spAutoFit/>
          </a:bodyPr>
          <a:lstStyle/>
          <a:p>
            <a:pPr algn="just" fontAlgn="base"/>
            <a:r>
              <a:rPr lang="he-IL" sz="3600" dirty="0" smtClean="0">
                <a:latin typeface="SBL Hebrew" panose="02000000000000000000" pitchFamily="2" charset="-79"/>
                <a:cs typeface="SBL Hebrew" panose="02000000000000000000" pitchFamily="2" charset="-79"/>
              </a:rPr>
              <a:t>וְכַאֲשֶׁר </a:t>
            </a:r>
            <a:r>
              <a:rPr lang="he-IL" sz="3600" dirty="0">
                <a:latin typeface="SBL Hebrew" panose="02000000000000000000" pitchFamily="2" charset="-79"/>
                <a:cs typeface="SBL Hebrew" panose="02000000000000000000" pitchFamily="2" charset="-79"/>
              </a:rPr>
              <a:t>יְעַנּוּ אֹתוֹ כֵּן יִרְבֶּה וְכֵן </a:t>
            </a:r>
            <a:r>
              <a:rPr lang="he-IL" sz="3600" dirty="0" err="1">
                <a:latin typeface="SBL Hebrew" panose="02000000000000000000" pitchFamily="2" charset="-79"/>
                <a:cs typeface="SBL Hebrew" panose="02000000000000000000" pitchFamily="2" charset="-79"/>
              </a:rPr>
              <a:t>יִפְרֹץ</a:t>
            </a:r>
            <a:r>
              <a:rPr lang="he-IL" sz="3600" dirty="0">
                <a:latin typeface="SBL Hebrew" panose="02000000000000000000" pitchFamily="2" charset="-79"/>
                <a:cs typeface="SBL Hebrew" panose="02000000000000000000" pitchFamily="2" charset="-79"/>
              </a:rPr>
              <a:t> וַיָּקֻצוּ מִפְּנֵי בְּנֵי יִשְׂרָאֵל</a:t>
            </a:r>
          </a:p>
          <a:p>
            <a:pPr algn="just" fontAlgn="base"/>
            <a:r>
              <a:rPr lang="he-IL" sz="3600" dirty="0">
                <a:solidFill>
                  <a:srgbClr val="0070C0"/>
                </a:solidFill>
                <a:latin typeface="SBL Hebrew" panose="02000000000000000000" pitchFamily="2" charset="-79"/>
                <a:cs typeface="SBL Hebrew" panose="02000000000000000000" pitchFamily="2" charset="-79"/>
              </a:rPr>
              <a:t>וְכַאֲשֶׁר֙</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יְעַנּ֣וּ</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אֹת֔וֹ</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כֵּ֥ן</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יִרְבֶּ֖ה</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וְכֵ֣ן</a:t>
            </a:r>
            <a:r>
              <a:rPr lang="he-IL" sz="3600" dirty="0">
                <a:latin typeface="SBL Hebrew" panose="02000000000000000000" pitchFamily="2" charset="-79"/>
                <a:cs typeface="SBL Hebrew" panose="02000000000000000000" pitchFamily="2" charset="-79"/>
              </a:rPr>
              <a:t> </a:t>
            </a:r>
            <a:r>
              <a:rPr lang="he-IL" sz="3600" dirty="0" err="1">
                <a:solidFill>
                  <a:srgbClr val="FF0000"/>
                </a:solidFill>
                <a:latin typeface="SBL Hebrew" panose="02000000000000000000" pitchFamily="2" charset="-79"/>
                <a:cs typeface="SBL Hebrew" panose="02000000000000000000" pitchFamily="2" charset="-79"/>
              </a:rPr>
              <a:t>יִפְרֹ֑ץ</a:t>
            </a:r>
            <a:r>
              <a:rPr lang="he-IL" sz="3600" dirty="0">
                <a:solidFill>
                  <a:srgbClr val="FF0000"/>
                </a:solidFill>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וַיָּקֻ֕צוּ</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מִפְּנֵ֖י</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בְּנֵ֥י</a:t>
            </a:r>
            <a:r>
              <a:rPr lang="he-IL" sz="3600" dirty="0">
                <a:latin typeface="SBL Hebrew" panose="02000000000000000000" pitchFamily="2" charset="-79"/>
                <a:cs typeface="SBL Hebrew" panose="02000000000000000000" pitchFamily="2" charset="-79"/>
              </a:rPr>
              <a:t> </a:t>
            </a:r>
            <a:r>
              <a:rPr lang="he-IL" sz="3600" dirty="0">
                <a:solidFill>
                  <a:srgbClr val="FF0000"/>
                </a:solidFill>
                <a:latin typeface="SBL Hebrew" panose="02000000000000000000" pitchFamily="2" charset="-79"/>
                <a:cs typeface="SBL Hebrew" panose="02000000000000000000" pitchFamily="2" charset="-79"/>
              </a:rPr>
              <a:t>יִשְׂרָאֵֽל</a:t>
            </a:r>
          </a:p>
        </p:txBody>
      </p:sp>
      <p:sp>
        <p:nvSpPr>
          <p:cNvPr id="3" name="סוגר מרובע שמאלי 2"/>
          <p:cNvSpPr/>
          <p:nvPr/>
        </p:nvSpPr>
        <p:spPr>
          <a:xfrm rot="5400000">
            <a:off x="8100049" y="-8973"/>
            <a:ext cx="1024932" cy="5524442"/>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סוגר מרובע שמאלי 4"/>
          <p:cNvSpPr/>
          <p:nvPr/>
        </p:nvSpPr>
        <p:spPr>
          <a:xfrm rot="5400000">
            <a:off x="3546350" y="961772"/>
            <a:ext cx="1024932" cy="358295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סוגר מרובע שמאלי 5"/>
          <p:cNvSpPr/>
          <p:nvPr/>
        </p:nvSpPr>
        <p:spPr>
          <a:xfrm rot="5400000">
            <a:off x="5063676" y="2489151"/>
            <a:ext cx="593521" cy="979714"/>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9743338" y="1644370"/>
            <a:ext cx="593521" cy="2669276"/>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10619671" y="2520703"/>
            <a:ext cx="361746" cy="1148386"/>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7856195" y="2419681"/>
            <a:ext cx="361746" cy="135043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סוגר מרובע שמאלי 9"/>
          <p:cNvSpPr/>
          <p:nvPr/>
        </p:nvSpPr>
        <p:spPr>
          <a:xfrm rot="5400000">
            <a:off x="4280865" y="2682643"/>
            <a:ext cx="361746" cy="824505"/>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Tree>
    <p:extLst>
      <p:ext uri="{BB962C8B-B14F-4D97-AF65-F5344CB8AC3E}">
        <p14:creationId xmlns:p14="http://schemas.microsoft.com/office/powerpoint/2010/main" val="421004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744718" y="3214137"/>
            <a:ext cx="10759895" cy="1077218"/>
          </a:xfrm>
          <a:prstGeom prst="rect">
            <a:avLst/>
          </a:prstGeom>
        </p:spPr>
        <p:txBody>
          <a:bodyPr wrap="square">
            <a:spAutoFit/>
          </a:bodyPr>
          <a:lstStyle/>
          <a:p>
            <a:r>
              <a:rPr lang="he-IL" sz="3200" dirty="0">
                <a:latin typeface="SBL Hebrew" panose="02000000000000000000" pitchFamily="2" charset="-79"/>
                <a:cs typeface="SBL Hebrew" panose="02000000000000000000" pitchFamily="2" charset="-79"/>
              </a:rPr>
              <a:t>וַיֵּצֵ֤א </a:t>
            </a:r>
            <a:r>
              <a:rPr lang="he-IL" sz="3200" dirty="0" err="1">
                <a:latin typeface="SBL Hebrew" panose="02000000000000000000" pitchFamily="2" charset="-79"/>
                <a:cs typeface="SBL Hebrew" panose="02000000000000000000" pitchFamily="2" charset="-79"/>
              </a:rPr>
              <a:t>אִֽישׁ־הַבֵּנַ֙יִם</a:t>
            </a:r>
            <a:r>
              <a:rPr lang="he-IL" sz="3200" dirty="0">
                <a:latin typeface="SBL Hebrew" panose="02000000000000000000" pitchFamily="2" charset="-79"/>
                <a:cs typeface="SBL Hebrew" panose="02000000000000000000" pitchFamily="2" charset="-79"/>
              </a:rPr>
              <a:t>֙ מִמַּחֲנ֣וֹת </a:t>
            </a:r>
            <a:r>
              <a:rPr lang="he-IL" sz="3200" dirty="0" err="1">
                <a:latin typeface="SBL Hebrew" panose="02000000000000000000" pitchFamily="2" charset="-79"/>
                <a:cs typeface="SBL Hebrew" panose="02000000000000000000" pitchFamily="2" charset="-79"/>
              </a:rPr>
              <a:t>פְּלִשְׁתִּ֔ים</a:t>
            </a:r>
            <a:r>
              <a:rPr lang="he-IL" sz="3200" dirty="0">
                <a:latin typeface="SBL Hebrew" panose="02000000000000000000" pitchFamily="2" charset="-79"/>
                <a:cs typeface="SBL Hebrew" panose="02000000000000000000" pitchFamily="2" charset="-79"/>
              </a:rPr>
              <a:t> </a:t>
            </a:r>
            <a:r>
              <a:rPr lang="he-IL" sz="3200" dirty="0" err="1">
                <a:latin typeface="SBL Hebrew" panose="02000000000000000000" pitchFamily="2" charset="-79"/>
                <a:cs typeface="SBL Hebrew" panose="02000000000000000000" pitchFamily="2" charset="-79"/>
              </a:rPr>
              <a:t>גׇּלְיָ֥ת</a:t>
            </a:r>
            <a:r>
              <a:rPr lang="he-IL" sz="3200" dirty="0">
                <a:latin typeface="SBL Hebrew" panose="02000000000000000000" pitchFamily="2" charset="-79"/>
                <a:cs typeface="SBL Hebrew" panose="02000000000000000000" pitchFamily="2" charset="-79"/>
              </a:rPr>
              <a:t> שְׁמ֖וֹ מִגַּ֑ת </a:t>
            </a:r>
            <a:r>
              <a:rPr lang="he-IL" sz="3200" dirty="0" err="1">
                <a:latin typeface="SBL Hebrew" panose="02000000000000000000" pitchFamily="2" charset="-79"/>
                <a:cs typeface="SBL Hebrew" panose="02000000000000000000" pitchFamily="2" charset="-79"/>
              </a:rPr>
              <a:t>גׇּבְה֕ו</a:t>
            </a:r>
            <a:r>
              <a:rPr lang="he-IL" sz="3200" dirty="0">
                <a:latin typeface="SBL Hebrew" panose="02000000000000000000" pitchFamily="2" charset="-79"/>
                <a:cs typeface="SBL Hebrew" panose="02000000000000000000" pitchFamily="2" charset="-79"/>
              </a:rPr>
              <a:t>ֹ שֵׁ֥שׁ אַמּ֖וֹת וָזָֽרֶת</a:t>
            </a:r>
            <a:endParaRPr lang="he-IL" sz="3200" dirty="0">
              <a:solidFill>
                <a:srgbClr val="FF0000"/>
              </a:solidFill>
              <a:latin typeface="SBL Hebrew" panose="02000000000000000000" pitchFamily="2" charset="-79"/>
              <a:cs typeface="SBL Hebrew" panose="02000000000000000000" pitchFamily="2" charset="-79"/>
            </a:endParaRPr>
          </a:p>
          <a:p>
            <a:r>
              <a:rPr lang="he-IL" sz="3200" dirty="0" smtClean="0">
                <a:solidFill>
                  <a:srgbClr val="FFC000"/>
                </a:solidFill>
                <a:latin typeface="SBL Hebrew" panose="02000000000000000000" pitchFamily="2" charset="-79"/>
                <a:cs typeface="SBL Hebrew" panose="02000000000000000000" pitchFamily="2" charset="-79"/>
              </a:rPr>
              <a:t>וַיֵּצֵ֤א </a:t>
            </a:r>
            <a:r>
              <a:rPr lang="he-IL" sz="3200" dirty="0" err="1">
                <a:solidFill>
                  <a:srgbClr val="0070C0"/>
                </a:solidFill>
                <a:latin typeface="SBL Hebrew" panose="02000000000000000000" pitchFamily="2" charset="-79"/>
                <a:cs typeface="SBL Hebrew" panose="02000000000000000000" pitchFamily="2" charset="-79"/>
              </a:rPr>
              <a:t>אִֽישׁ־הַבֵּנַ֙יִם</a:t>
            </a:r>
            <a:r>
              <a:rPr lang="he-IL" sz="3200" dirty="0">
                <a:solidFill>
                  <a:srgbClr val="0070C0"/>
                </a:solidFill>
                <a:latin typeface="SBL Hebrew" panose="02000000000000000000" pitchFamily="2" charset="-79"/>
                <a:cs typeface="SBL Hebrew" panose="02000000000000000000" pitchFamily="2" charset="-79"/>
              </a:rPr>
              <a:t>֙</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מִמַּחֲנ֣וֹת</a:t>
            </a:r>
            <a:r>
              <a:rPr lang="he-IL" sz="3200" dirty="0">
                <a:latin typeface="SBL Hebrew" panose="02000000000000000000" pitchFamily="2" charset="-79"/>
                <a:cs typeface="SBL Hebrew" panose="02000000000000000000" pitchFamily="2" charset="-79"/>
              </a:rPr>
              <a:t> </a:t>
            </a:r>
            <a:r>
              <a:rPr lang="he-IL" sz="3200" dirty="0" err="1">
                <a:solidFill>
                  <a:srgbClr val="00B050"/>
                </a:solidFill>
                <a:latin typeface="SBL Hebrew" panose="02000000000000000000" pitchFamily="2" charset="-79"/>
                <a:cs typeface="SBL Hebrew" panose="02000000000000000000" pitchFamily="2" charset="-79"/>
              </a:rPr>
              <a:t>פְּלִשְׁתִּ֔ים</a:t>
            </a:r>
            <a:r>
              <a:rPr lang="he-IL" sz="3200" dirty="0">
                <a:solidFill>
                  <a:srgbClr val="00B050"/>
                </a:solidFill>
                <a:latin typeface="SBL Hebrew" panose="02000000000000000000" pitchFamily="2" charset="-79"/>
                <a:cs typeface="SBL Hebrew" panose="02000000000000000000" pitchFamily="2" charset="-79"/>
              </a:rPr>
              <a:t> </a:t>
            </a:r>
            <a:r>
              <a:rPr lang="he-IL" sz="3200" dirty="0" err="1">
                <a:solidFill>
                  <a:srgbClr val="FFC000"/>
                </a:solidFill>
                <a:latin typeface="SBL Hebrew" panose="02000000000000000000" pitchFamily="2" charset="-79"/>
                <a:cs typeface="SBL Hebrew" panose="02000000000000000000" pitchFamily="2" charset="-79"/>
              </a:rPr>
              <a:t>גׇּלְיָ֥ת</a:t>
            </a:r>
            <a:r>
              <a:rPr lang="he-IL" sz="3200" dirty="0">
                <a:solidFill>
                  <a:srgbClr val="FFC000"/>
                </a:solidFill>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שְׁמ֖וֹ</a:t>
            </a:r>
            <a:r>
              <a:rPr lang="he-IL" sz="3200" dirty="0">
                <a:latin typeface="SBL Hebrew" panose="02000000000000000000" pitchFamily="2" charset="-79"/>
                <a:cs typeface="SBL Hebrew" panose="02000000000000000000" pitchFamily="2" charset="-79"/>
              </a:rPr>
              <a:t> </a:t>
            </a:r>
            <a:r>
              <a:rPr lang="he-IL" sz="3200" dirty="0">
                <a:solidFill>
                  <a:srgbClr val="FF0000"/>
                </a:solidFill>
                <a:latin typeface="SBL Hebrew" panose="02000000000000000000" pitchFamily="2" charset="-79"/>
                <a:cs typeface="SBL Hebrew" panose="02000000000000000000" pitchFamily="2" charset="-79"/>
              </a:rPr>
              <a:t>מִגַּ֑ת</a:t>
            </a:r>
            <a:r>
              <a:rPr lang="he-IL" sz="3200" dirty="0">
                <a:latin typeface="SBL Hebrew" panose="02000000000000000000" pitchFamily="2" charset="-79"/>
                <a:cs typeface="SBL Hebrew" panose="02000000000000000000" pitchFamily="2" charset="-79"/>
              </a:rPr>
              <a:t> </a:t>
            </a:r>
            <a:r>
              <a:rPr lang="he-IL" sz="3200" dirty="0" err="1">
                <a:solidFill>
                  <a:srgbClr val="00B050"/>
                </a:solidFill>
                <a:latin typeface="SBL Hebrew" panose="02000000000000000000" pitchFamily="2" charset="-79"/>
                <a:cs typeface="SBL Hebrew" panose="02000000000000000000" pitchFamily="2" charset="-79"/>
              </a:rPr>
              <a:t>גׇּבְה֕ו</a:t>
            </a:r>
            <a:r>
              <a:rPr lang="he-IL" sz="3200" dirty="0">
                <a:solidFill>
                  <a:srgbClr val="00B050"/>
                </a:solidFill>
                <a:latin typeface="SBL Hebrew" panose="02000000000000000000" pitchFamily="2" charset="-79"/>
                <a:cs typeface="SBL Hebrew" panose="02000000000000000000" pitchFamily="2" charset="-79"/>
              </a:rPr>
              <a:t>ֹ</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שֵׁ֥שׁ</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אַמּ֖וֹת</a:t>
            </a:r>
            <a:r>
              <a:rPr lang="he-IL" sz="3200" dirty="0">
                <a:latin typeface="SBL Hebrew" panose="02000000000000000000" pitchFamily="2" charset="-79"/>
                <a:cs typeface="SBL Hebrew" panose="02000000000000000000" pitchFamily="2" charset="-79"/>
              </a:rPr>
              <a:t> </a:t>
            </a:r>
            <a:r>
              <a:rPr lang="he-IL" sz="3200" dirty="0">
                <a:solidFill>
                  <a:srgbClr val="FF0000"/>
                </a:solidFill>
                <a:latin typeface="SBL Hebrew" panose="02000000000000000000" pitchFamily="2" charset="-79"/>
                <a:cs typeface="SBL Hebrew" panose="02000000000000000000" pitchFamily="2" charset="-79"/>
              </a:rPr>
              <a:t>וָזָֽרֶת</a:t>
            </a:r>
          </a:p>
        </p:txBody>
      </p:sp>
      <p:sp>
        <p:nvSpPr>
          <p:cNvPr id="3" name="סוגר מרובע שמאלי 2"/>
          <p:cNvSpPr/>
          <p:nvPr/>
        </p:nvSpPr>
        <p:spPr>
          <a:xfrm rot="5400000">
            <a:off x="7292951" y="-816072"/>
            <a:ext cx="1024932" cy="713863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6" name="סוגר מרובע שמאלי 5"/>
          <p:cNvSpPr/>
          <p:nvPr/>
        </p:nvSpPr>
        <p:spPr>
          <a:xfrm rot="5400000">
            <a:off x="3561445" y="2621205"/>
            <a:ext cx="593521" cy="755778"/>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7" name="סוגר מרובע שמאלי 6"/>
          <p:cNvSpPr/>
          <p:nvPr/>
        </p:nvSpPr>
        <p:spPr>
          <a:xfrm rot="5400000">
            <a:off x="8581677" y="472656"/>
            <a:ext cx="593521" cy="499259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8" name="סוגר מרובע שמאלי 7"/>
          <p:cNvSpPr/>
          <p:nvPr/>
        </p:nvSpPr>
        <p:spPr>
          <a:xfrm rot="5400000">
            <a:off x="9999184" y="1890164"/>
            <a:ext cx="361746" cy="2389356"/>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9" name="סוגר מרובע שמאלי 8"/>
          <p:cNvSpPr/>
          <p:nvPr/>
        </p:nvSpPr>
        <p:spPr>
          <a:xfrm rot="5400000">
            <a:off x="2179012" y="1208629"/>
            <a:ext cx="1024932" cy="308923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10" name="סוגר מרובע שמאלי 9"/>
          <p:cNvSpPr/>
          <p:nvPr/>
        </p:nvSpPr>
        <p:spPr>
          <a:xfrm rot="5400000">
            <a:off x="5484469" y="2361133"/>
            <a:ext cx="361746" cy="147756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
        <p:nvSpPr>
          <p:cNvPr id="11" name="כותרת 1"/>
          <p:cNvSpPr>
            <a:spLocks noGrp="1"/>
          </p:cNvSpPr>
          <p:nvPr>
            <p:ph type="title"/>
          </p:nvPr>
        </p:nvSpPr>
        <p:spPr>
          <a:xfrm>
            <a:off x="2592925" y="206096"/>
            <a:ext cx="8911687" cy="926018"/>
          </a:xfrm>
        </p:spPr>
        <p:txBody>
          <a:bodyPr/>
          <a:lstStyle/>
          <a:p>
            <a:pPr algn="r"/>
            <a:r>
              <a:rPr lang="he-IL" b="1" dirty="0" smtClean="0"/>
              <a:t>תרגיל הפוך</a:t>
            </a:r>
            <a:endParaRPr lang="he-IL" b="1" dirty="0"/>
          </a:p>
        </p:txBody>
      </p:sp>
      <p:sp>
        <p:nvSpPr>
          <p:cNvPr id="12" name="סוגר מרובע שמאלי 11"/>
          <p:cNvSpPr/>
          <p:nvPr/>
        </p:nvSpPr>
        <p:spPr>
          <a:xfrm rot="5400000">
            <a:off x="2560660" y="2361133"/>
            <a:ext cx="361746" cy="147756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sz="1600" dirty="0"/>
          </a:p>
        </p:txBody>
      </p:sp>
    </p:spTree>
    <p:extLst>
      <p:ext uri="{BB962C8B-B14F-4D97-AF65-F5344CB8AC3E}">
        <p14:creationId xmlns:p14="http://schemas.microsoft.com/office/powerpoint/2010/main" val="302102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"נפקא מינה לפיסוק טעמים"</a:t>
            </a:r>
            <a:endParaRPr lang="he-IL" b="1" dirty="0"/>
          </a:p>
        </p:txBody>
      </p:sp>
      <p:sp>
        <p:nvSpPr>
          <p:cNvPr id="4" name="מלבן 3"/>
          <p:cNvSpPr/>
          <p:nvPr/>
        </p:nvSpPr>
        <p:spPr>
          <a:xfrm>
            <a:off x="951722" y="3214137"/>
            <a:ext cx="10552890" cy="1077218"/>
          </a:xfrm>
          <a:prstGeom prst="rect">
            <a:avLst/>
          </a:prstGeom>
        </p:spPr>
        <p:txBody>
          <a:bodyPr wrap="square">
            <a:spAutoFit/>
          </a:bodyPr>
          <a:lstStyle/>
          <a:p>
            <a:r>
              <a:rPr lang="he-IL" sz="3200" dirty="0">
                <a:latin typeface="SBL Hebrew" panose="02000000000000000000" pitchFamily="2" charset="-79"/>
                <a:cs typeface="SBL Hebrew" panose="02000000000000000000" pitchFamily="2" charset="-79"/>
              </a:rPr>
              <a:t>וַיִּשְׁלַח </a:t>
            </a:r>
            <a:r>
              <a:rPr lang="he-IL" sz="3200" dirty="0" err="1" smtClean="0">
                <a:latin typeface="SBL Hebrew" panose="02000000000000000000" pitchFamily="2" charset="-79"/>
                <a:cs typeface="SBL Hebrew" panose="02000000000000000000" pitchFamily="2" charset="-79"/>
              </a:rPr>
              <a:t>אֶת</a:t>
            </a:r>
            <a:r>
              <a:rPr lang="he-IL" sz="3200" dirty="0" err="1">
                <a:latin typeface="SBL Hebrew" panose="02000000000000000000" pitchFamily="2" charset="-79"/>
                <a:cs typeface="SBL Hebrew" panose="02000000000000000000" pitchFamily="2" charset="-79"/>
              </a:rPr>
              <a:t>־</a:t>
            </a:r>
            <a:r>
              <a:rPr lang="he-IL" sz="3200" dirty="0" err="1" smtClean="0">
                <a:latin typeface="SBL Hebrew" panose="02000000000000000000" pitchFamily="2" charset="-79"/>
                <a:cs typeface="SBL Hebrew" panose="02000000000000000000" pitchFamily="2" charset="-79"/>
              </a:rPr>
              <a:t>נַעֲרֵי</a:t>
            </a:r>
            <a:r>
              <a:rPr lang="he-IL" sz="3200" dirty="0" smtClean="0">
                <a:latin typeface="SBL Hebrew" panose="02000000000000000000" pitchFamily="2" charset="-79"/>
                <a:cs typeface="SBL Hebrew" panose="02000000000000000000" pitchFamily="2" charset="-79"/>
              </a:rPr>
              <a:t> </a:t>
            </a:r>
            <a:r>
              <a:rPr lang="he-IL" sz="3200" dirty="0">
                <a:latin typeface="SBL Hebrew" panose="02000000000000000000" pitchFamily="2" charset="-79"/>
                <a:cs typeface="SBL Hebrew" panose="02000000000000000000" pitchFamily="2" charset="-79"/>
              </a:rPr>
              <a:t>בְּנֵי יִשְׂרָאֵל וַיַּעֲלוּ </a:t>
            </a:r>
            <a:r>
              <a:rPr lang="he-IL" sz="3200" dirty="0" err="1">
                <a:latin typeface="SBL Hebrew" panose="02000000000000000000" pitchFamily="2" charset="-79"/>
                <a:cs typeface="SBL Hebrew" panose="02000000000000000000" pitchFamily="2" charset="-79"/>
              </a:rPr>
              <a:t>עֹלֹת</a:t>
            </a:r>
            <a:r>
              <a:rPr lang="he-IL" sz="3200" dirty="0">
                <a:latin typeface="SBL Hebrew" panose="02000000000000000000" pitchFamily="2" charset="-79"/>
                <a:cs typeface="SBL Hebrew" panose="02000000000000000000" pitchFamily="2" charset="-79"/>
              </a:rPr>
              <a:t> וַיִּזְבְּחוּ זְבָחִים שְׁלָמִים לַיהוָה </a:t>
            </a:r>
            <a:r>
              <a:rPr lang="he-IL" sz="3200" dirty="0" smtClean="0">
                <a:latin typeface="SBL Hebrew" panose="02000000000000000000" pitchFamily="2" charset="-79"/>
                <a:cs typeface="SBL Hebrew" panose="02000000000000000000" pitchFamily="2" charset="-79"/>
              </a:rPr>
              <a:t>פָּרִים</a:t>
            </a:r>
          </a:p>
          <a:p>
            <a:r>
              <a:rPr lang="he-IL" sz="3200" dirty="0" smtClean="0">
                <a:solidFill>
                  <a:srgbClr val="0070C0"/>
                </a:solidFill>
                <a:latin typeface="SBL Hebrew" panose="02000000000000000000" pitchFamily="2" charset="-79"/>
                <a:cs typeface="SBL Hebrew" panose="02000000000000000000" pitchFamily="2" charset="-79"/>
              </a:rPr>
              <a:t>וַיִּשְׁלַ֗ח</a:t>
            </a:r>
            <a:r>
              <a:rPr lang="he-IL" sz="3200" dirty="0" smtClean="0">
                <a:latin typeface="SBL Hebrew" panose="02000000000000000000" pitchFamily="2" charset="-79"/>
                <a:cs typeface="SBL Hebrew" panose="02000000000000000000" pitchFamily="2" charset="-79"/>
              </a:rPr>
              <a:t> </a:t>
            </a:r>
            <a:r>
              <a:rPr lang="he-IL" sz="3200" dirty="0" err="1">
                <a:solidFill>
                  <a:srgbClr val="0070C0"/>
                </a:solidFill>
                <a:latin typeface="SBL Hebrew" panose="02000000000000000000" pitchFamily="2" charset="-79"/>
                <a:cs typeface="SBL Hebrew" panose="02000000000000000000" pitchFamily="2" charset="-79"/>
              </a:rPr>
              <a:t>אֶֽת־נַעֲרֵי</a:t>
            </a:r>
            <a:r>
              <a:rPr lang="he-IL" sz="3200" dirty="0">
                <a:solidFill>
                  <a:srgbClr val="0070C0"/>
                </a:solidFill>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בְּנֵ֣י</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יִשְׂרָאֵ֔ל</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וַיַּֽעֲל֖וּ </a:t>
            </a:r>
            <a:r>
              <a:rPr lang="he-IL" sz="3200" dirty="0" err="1">
                <a:solidFill>
                  <a:srgbClr val="FF0000"/>
                </a:solidFill>
                <a:latin typeface="SBL Hebrew" panose="02000000000000000000" pitchFamily="2" charset="-79"/>
                <a:cs typeface="SBL Hebrew" panose="02000000000000000000" pitchFamily="2" charset="-79"/>
              </a:rPr>
              <a:t>עֹלֹ֑ת</a:t>
            </a:r>
            <a:r>
              <a:rPr lang="he-IL" sz="3200" dirty="0">
                <a:solidFill>
                  <a:srgbClr val="FF0000"/>
                </a:solidFill>
                <a:latin typeface="SBL Hebrew" panose="02000000000000000000" pitchFamily="2" charset="-79"/>
                <a:cs typeface="SBL Hebrew" panose="02000000000000000000" pitchFamily="2" charset="-79"/>
              </a:rPr>
              <a:t> </a:t>
            </a:r>
            <a:r>
              <a:rPr lang="he-IL" sz="3200" dirty="0">
                <a:solidFill>
                  <a:srgbClr val="7030A0"/>
                </a:solidFill>
                <a:latin typeface="SBL Hebrew" panose="02000000000000000000" pitchFamily="2" charset="-79"/>
                <a:cs typeface="SBL Hebrew" panose="02000000000000000000" pitchFamily="2" charset="-79"/>
              </a:rPr>
              <a:t>וַֽיִּזְבְּח֞וּ</a:t>
            </a:r>
            <a:r>
              <a:rPr lang="he-IL" sz="3200" dirty="0">
                <a:latin typeface="SBL Hebrew" panose="02000000000000000000" pitchFamily="2" charset="-79"/>
                <a:cs typeface="SBL Hebrew" panose="02000000000000000000" pitchFamily="2" charset="-79"/>
              </a:rPr>
              <a:t> </a:t>
            </a:r>
            <a:r>
              <a:rPr lang="he-IL" sz="3200" dirty="0">
                <a:solidFill>
                  <a:srgbClr val="FFC000"/>
                </a:solidFill>
                <a:latin typeface="SBL Hebrew" panose="02000000000000000000" pitchFamily="2" charset="-79"/>
                <a:cs typeface="SBL Hebrew" panose="02000000000000000000" pitchFamily="2" charset="-79"/>
              </a:rPr>
              <a:t>זְבָחִ֧ים</a:t>
            </a:r>
            <a:r>
              <a:rPr lang="he-IL" sz="3200" dirty="0">
                <a:latin typeface="SBL Hebrew" panose="02000000000000000000" pitchFamily="2" charset="-79"/>
                <a:cs typeface="SBL Hebrew" panose="02000000000000000000" pitchFamily="2" charset="-79"/>
              </a:rPr>
              <a:t> </a:t>
            </a:r>
            <a:r>
              <a:rPr lang="he-IL" sz="3200" dirty="0">
                <a:solidFill>
                  <a:srgbClr val="0070C0"/>
                </a:solidFill>
                <a:latin typeface="SBL Hebrew" panose="02000000000000000000" pitchFamily="2" charset="-79"/>
                <a:cs typeface="SBL Hebrew" panose="02000000000000000000" pitchFamily="2" charset="-79"/>
              </a:rPr>
              <a:t>שְׁלָמִ֛ים</a:t>
            </a:r>
            <a:r>
              <a:rPr lang="he-IL" sz="3200" dirty="0">
                <a:latin typeface="SBL Hebrew" panose="02000000000000000000" pitchFamily="2" charset="-79"/>
                <a:cs typeface="SBL Hebrew" panose="02000000000000000000" pitchFamily="2" charset="-79"/>
              </a:rPr>
              <a:t> </a:t>
            </a:r>
            <a:r>
              <a:rPr lang="he-IL" sz="3200" dirty="0">
                <a:solidFill>
                  <a:srgbClr val="00B050"/>
                </a:solidFill>
                <a:latin typeface="SBL Hebrew" panose="02000000000000000000" pitchFamily="2" charset="-79"/>
                <a:cs typeface="SBL Hebrew" panose="02000000000000000000" pitchFamily="2" charset="-79"/>
              </a:rPr>
              <a:t>לַיהֹוָ֖ה</a:t>
            </a:r>
            <a:r>
              <a:rPr lang="he-IL" sz="3200" dirty="0">
                <a:latin typeface="SBL Hebrew" panose="02000000000000000000" pitchFamily="2" charset="-79"/>
                <a:cs typeface="SBL Hebrew" panose="02000000000000000000" pitchFamily="2" charset="-79"/>
              </a:rPr>
              <a:t> </a:t>
            </a:r>
            <a:r>
              <a:rPr lang="he-IL" sz="3200" dirty="0">
                <a:solidFill>
                  <a:srgbClr val="FF0000"/>
                </a:solidFill>
                <a:latin typeface="SBL Hebrew" panose="02000000000000000000" pitchFamily="2" charset="-79"/>
                <a:cs typeface="SBL Hebrew" panose="02000000000000000000" pitchFamily="2" charset="-79"/>
              </a:rPr>
              <a:t>פָּרִֽים</a:t>
            </a:r>
          </a:p>
        </p:txBody>
      </p:sp>
      <p:sp>
        <p:nvSpPr>
          <p:cNvPr id="3" name="סוגר מרובע שמאלי 2"/>
          <p:cNvSpPr/>
          <p:nvPr/>
        </p:nvSpPr>
        <p:spPr>
          <a:xfrm rot="5400000">
            <a:off x="8216681" y="107658"/>
            <a:ext cx="1024932" cy="529117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6" name="סוגר מרובע שמאלי 5"/>
          <p:cNvSpPr/>
          <p:nvPr/>
        </p:nvSpPr>
        <p:spPr>
          <a:xfrm rot="5400000">
            <a:off x="3631899" y="846795"/>
            <a:ext cx="732272" cy="411453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9121034" y="1012014"/>
            <a:ext cx="727786" cy="3779618"/>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10697908" y="2588887"/>
            <a:ext cx="429206" cy="92445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3107811" y="289968"/>
            <a:ext cx="1024932" cy="4926561"/>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סוגר מרובע שמאלי 9"/>
          <p:cNvSpPr/>
          <p:nvPr/>
        </p:nvSpPr>
        <p:spPr>
          <a:xfrm rot="5400000">
            <a:off x="4254627" y="1465040"/>
            <a:ext cx="429207" cy="3172145"/>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1" name="סוגר מרובע שמאלי 10"/>
          <p:cNvSpPr/>
          <p:nvPr/>
        </p:nvSpPr>
        <p:spPr>
          <a:xfrm rot="5400000">
            <a:off x="5453608" y="2664022"/>
            <a:ext cx="214607" cy="988781"/>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2" name="סוגר מרובע שמאלי 11"/>
          <p:cNvSpPr/>
          <p:nvPr/>
        </p:nvSpPr>
        <p:spPr>
          <a:xfrm rot="5400000">
            <a:off x="9703834" y="2519266"/>
            <a:ext cx="214607" cy="1278293"/>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3" name="הסבר מלבני מעוגל 12"/>
          <p:cNvSpPr/>
          <p:nvPr/>
        </p:nvSpPr>
        <p:spPr>
          <a:xfrm>
            <a:off x="7480818" y="4607485"/>
            <a:ext cx="1691173" cy="1314450"/>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smtClean="0"/>
              <a:t>למה לא לשים אתנחתא כאן?</a:t>
            </a:r>
            <a:endParaRPr lang="he-IL" dirty="0"/>
          </a:p>
        </p:txBody>
      </p:sp>
      <p:sp>
        <p:nvSpPr>
          <p:cNvPr id="14" name="הסבר מלבני מעוגל 13"/>
          <p:cNvSpPr/>
          <p:nvPr/>
        </p:nvSpPr>
        <p:spPr>
          <a:xfrm>
            <a:off x="5250439" y="4607485"/>
            <a:ext cx="1609725" cy="1314450"/>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smtClean="0"/>
              <a:t>ניתן להבין למה שלישים הם יחסית נדירים</a:t>
            </a:r>
            <a:endParaRPr lang="he-IL" dirty="0"/>
          </a:p>
        </p:txBody>
      </p:sp>
      <p:sp>
        <p:nvSpPr>
          <p:cNvPr id="15" name="סוגר מרובע שמאלי 14"/>
          <p:cNvSpPr/>
          <p:nvPr/>
        </p:nvSpPr>
        <p:spPr>
          <a:xfrm rot="5400000">
            <a:off x="6974633" y="2645231"/>
            <a:ext cx="429206" cy="811762"/>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Tree>
    <p:extLst>
      <p:ext uri="{BB962C8B-B14F-4D97-AF65-F5344CB8AC3E}">
        <p14:creationId xmlns:p14="http://schemas.microsoft.com/office/powerpoint/2010/main" val="18730000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a:t>"נפקא מינה לפיסוק טעמים"</a:t>
            </a:r>
          </a:p>
        </p:txBody>
      </p:sp>
      <p:sp>
        <p:nvSpPr>
          <p:cNvPr id="4" name="מלבן 3"/>
          <p:cNvSpPr/>
          <p:nvPr/>
        </p:nvSpPr>
        <p:spPr>
          <a:xfrm>
            <a:off x="1326383" y="1436290"/>
            <a:ext cx="10178230" cy="4708981"/>
          </a:xfrm>
          <a:prstGeom prst="rect">
            <a:avLst/>
          </a:prstGeom>
        </p:spPr>
        <p:txBody>
          <a:bodyPr wrap="square">
            <a:spAutoFit/>
          </a:bodyPr>
          <a:lstStyle/>
          <a:p>
            <a:pPr algn="just" fontAlgn="base"/>
            <a:r>
              <a:rPr lang="he-IL" sz="2800" dirty="0">
                <a:solidFill>
                  <a:srgbClr val="0070C0"/>
                </a:solidFill>
                <a:latin typeface="SBL Hebrew" panose="02000000000000000000" pitchFamily="2" charset="-79"/>
                <a:cs typeface="SBL Hebrew" panose="02000000000000000000" pitchFamily="2" charset="-79"/>
              </a:rPr>
              <a:t>וַיִּשְׁלַ֗ח</a:t>
            </a:r>
            <a:r>
              <a:rPr lang="he-IL" sz="2800" dirty="0">
                <a:latin typeface="SBL Hebrew" panose="02000000000000000000" pitchFamily="2" charset="-79"/>
                <a:cs typeface="SBL Hebrew" panose="02000000000000000000" pitchFamily="2" charset="-79"/>
              </a:rPr>
              <a:t> </a:t>
            </a:r>
            <a:r>
              <a:rPr lang="he-IL" sz="2800" dirty="0" err="1">
                <a:solidFill>
                  <a:srgbClr val="0070C0"/>
                </a:solidFill>
                <a:latin typeface="SBL Hebrew" panose="02000000000000000000" pitchFamily="2" charset="-79"/>
                <a:cs typeface="SBL Hebrew" panose="02000000000000000000" pitchFamily="2" charset="-79"/>
              </a:rPr>
              <a:t>אֶֽת־נַעֲרֵי</a:t>
            </a:r>
            <a:r>
              <a:rPr lang="he-IL" sz="2800" dirty="0">
                <a:solidFill>
                  <a:srgbClr val="0070C0"/>
                </a:solidFill>
                <a:latin typeface="SBL Hebrew" panose="02000000000000000000" pitchFamily="2" charset="-79"/>
                <a:cs typeface="SBL Hebrew" panose="02000000000000000000" pitchFamily="2" charset="-79"/>
              </a:rPr>
              <a:t>֙ </a:t>
            </a:r>
            <a:r>
              <a:rPr lang="he-IL" sz="2800" dirty="0">
                <a:solidFill>
                  <a:srgbClr val="FFC000"/>
                </a:solidFill>
                <a:latin typeface="SBL Hebrew" panose="02000000000000000000" pitchFamily="2" charset="-79"/>
                <a:cs typeface="SBL Hebrew" panose="02000000000000000000" pitchFamily="2" charset="-79"/>
              </a:rPr>
              <a:t>בְּנֵ֣י</a:t>
            </a:r>
            <a:r>
              <a:rPr lang="he-IL" sz="2800" dirty="0">
                <a:latin typeface="SBL Hebrew" panose="02000000000000000000" pitchFamily="2" charset="-79"/>
                <a:cs typeface="SBL Hebrew" panose="02000000000000000000" pitchFamily="2" charset="-79"/>
              </a:rPr>
              <a:t> </a:t>
            </a:r>
            <a:r>
              <a:rPr lang="he-IL" sz="2800" dirty="0">
                <a:solidFill>
                  <a:srgbClr val="00B050"/>
                </a:solidFill>
                <a:latin typeface="SBL Hebrew" panose="02000000000000000000" pitchFamily="2" charset="-79"/>
                <a:cs typeface="SBL Hebrew" panose="02000000000000000000" pitchFamily="2" charset="-79"/>
              </a:rPr>
              <a:t>יִשְׂרָאֵ֔ל</a:t>
            </a:r>
            <a:r>
              <a:rPr lang="he-IL" sz="2800" dirty="0">
                <a:latin typeface="SBL Hebrew" panose="02000000000000000000" pitchFamily="2" charset="-79"/>
                <a:cs typeface="SBL Hebrew" panose="02000000000000000000" pitchFamily="2" charset="-79"/>
              </a:rPr>
              <a:t> </a:t>
            </a:r>
            <a:r>
              <a:rPr lang="he-IL" sz="2800" dirty="0">
                <a:solidFill>
                  <a:srgbClr val="00B050"/>
                </a:solidFill>
                <a:latin typeface="SBL Hebrew" panose="02000000000000000000" pitchFamily="2" charset="-79"/>
                <a:cs typeface="SBL Hebrew" panose="02000000000000000000" pitchFamily="2" charset="-79"/>
              </a:rPr>
              <a:t>וַיַּֽעֲל֖וּ </a:t>
            </a:r>
            <a:r>
              <a:rPr lang="he-IL" sz="2800" dirty="0" err="1">
                <a:solidFill>
                  <a:srgbClr val="FF0000"/>
                </a:solidFill>
                <a:latin typeface="SBL Hebrew" panose="02000000000000000000" pitchFamily="2" charset="-79"/>
                <a:cs typeface="SBL Hebrew" panose="02000000000000000000" pitchFamily="2" charset="-79"/>
              </a:rPr>
              <a:t>עֹלֹ֑ת</a:t>
            </a:r>
            <a:r>
              <a:rPr lang="he-IL" sz="2800" dirty="0">
                <a:solidFill>
                  <a:srgbClr val="FF0000"/>
                </a:solidFill>
                <a:latin typeface="SBL Hebrew" panose="02000000000000000000" pitchFamily="2" charset="-79"/>
                <a:cs typeface="SBL Hebrew" panose="02000000000000000000" pitchFamily="2" charset="-79"/>
              </a:rPr>
              <a:t> </a:t>
            </a:r>
            <a:r>
              <a:rPr lang="he-IL" sz="2800" dirty="0">
                <a:solidFill>
                  <a:srgbClr val="7030A0"/>
                </a:solidFill>
                <a:latin typeface="SBL Hebrew" panose="02000000000000000000" pitchFamily="2" charset="-79"/>
                <a:cs typeface="SBL Hebrew" panose="02000000000000000000" pitchFamily="2" charset="-79"/>
              </a:rPr>
              <a:t>וַֽיִּזְבְּח֞וּ</a:t>
            </a:r>
            <a:r>
              <a:rPr lang="he-IL" sz="2800" dirty="0">
                <a:latin typeface="SBL Hebrew" panose="02000000000000000000" pitchFamily="2" charset="-79"/>
                <a:cs typeface="SBL Hebrew" panose="02000000000000000000" pitchFamily="2" charset="-79"/>
              </a:rPr>
              <a:t> </a:t>
            </a:r>
            <a:r>
              <a:rPr lang="he-IL" sz="2800" dirty="0">
                <a:solidFill>
                  <a:srgbClr val="FFC000"/>
                </a:solidFill>
                <a:latin typeface="SBL Hebrew" panose="02000000000000000000" pitchFamily="2" charset="-79"/>
                <a:cs typeface="SBL Hebrew" panose="02000000000000000000" pitchFamily="2" charset="-79"/>
              </a:rPr>
              <a:t>זְבָחִ֧ים</a:t>
            </a:r>
            <a:r>
              <a:rPr lang="he-IL" sz="2800" dirty="0">
                <a:latin typeface="SBL Hebrew" panose="02000000000000000000" pitchFamily="2" charset="-79"/>
                <a:cs typeface="SBL Hebrew" panose="02000000000000000000" pitchFamily="2" charset="-79"/>
              </a:rPr>
              <a:t> </a:t>
            </a:r>
            <a:r>
              <a:rPr lang="he-IL" sz="2800" dirty="0">
                <a:solidFill>
                  <a:srgbClr val="0070C0"/>
                </a:solidFill>
                <a:latin typeface="SBL Hebrew" panose="02000000000000000000" pitchFamily="2" charset="-79"/>
                <a:cs typeface="SBL Hebrew" panose="02000000000000000000" pitchFamily="2" charset="-79"/>
              </a:rPr>
              <a:t>שְׁלָמִ֛ים</a:t>
            </a:r>
            <a:r>
              <a:rPr lang="he-IL" sz="2800" dirty="0">
                <a:latin typeface="SBL Hebrew" panose="02000000000000000000" pitchFamily="2" charset="-79"/>
                <a:cs typeface="SBL Hebrew" panose="02000000000000000000" pitchFamily="2" charset="-79"/>
              </a:rPr>
              <a:t> </a:t>
            </a:r>
            <a:r>
              <a:rPr lang="he-IL" sz="2800" dirty="0">
                <a:solidFill>
                  <a:srgbClr val="00B050"/>
                </a:solidFill>
                <a:latin typeface="SBL Hebrew" panose="02000000000000000000" pitchFamily="2" charset="-79"/>
                <a:cs typeface="SBL Hebrew" panose="02000000000000000000" pitchFamily="2" charset="-79"/>
              </a:rPr>
              <a:t>לַיהֹוָ֖ה</a:t>
            </a:r>
            <a:r>
              <a:rPr lang="he-IL" sz="2800" dirty="0">
                <a:latin typeface="SBL Hebrew" panose="02000000000000000000" pitchFamily="2" charset="-79"/>
                <a:cs typeface="SBL Hebrew" panose="02000000000000000000" pitchFamily="2" charset="-79"/>
              </a:rPr>
              <a:t> </a:t>
            </a:r>
            <a:r>
              <a:rPr lang="he-IL" sz="2800" dirty="0">
                <a:solidFill>
                  <a:srgbClr val="FF0000"/>
                </a:solidFill>
                <a:latin typeface="SBL Hebrew" panose="02000000000000000000" pitchFamily="2" charset="-79"/>
                <a:cs typeface="SBL Hebrew" panose="02000000000000000000" pitchFamily="2" charset="-79"/>
              </a:rPr>
              <a:t>פָּרִֽים</a:t>
            </a:r>
          </a:p>
          <a:p>
            <a:pPr algn="just" fontAlgn="base"/>
            <a:endParaRPr lang="he-IL" sz="2800" dirty="0" smtClean="0"/>
          </a:p>
          <a:p>
            <a:pPr algn="just" fontAlgn="base"/>
            <a:r>
              <a:rPr lang="he-IL" sz="2800" dirty="0" smtClean="0"/>
              <a:t>כתוב בגמרא שהעולות היו כבשים. וממשיכה הגמרא:</a:t>
            </a:r>
          </a:p>
          <a:p>
            <a:pPr algn="just" fontAlgn="base"/>
            <a:r>
              <a:rPr lang="he-IL" sz="2800" b="1" dirty="0" smtClean="0"/>
              <a:t>...או </a:t>
            </a:r>
            <a:r>
              <a:rPr lang="he-IL" sz="2800" b="1" dirty="0" err="1"/>
              <a:t>דלמא</a:t>
            </a:r>
            <a:r>
              <a:rPr lang="he-IL" sz="2800" b="1" dirty="0"/>
              <a:t> </a:t>
            </a:r>
            <a:r>
              <a:rPr lang="he-IL" sz="2800" b="1" dirty="0" err="1"/>
              <a:t>אידי</a:t>
            </a:r>
            <a:r>
              <a:rPr lang="he-IL" sz="2800" b="1" dirty="0"/>
              <a:t> </a:t>
            </a:r>
            <a:r>
              <a:rPr lang="he-IL" sz="2800" b="1" dirty="0" err="1"/>
              <a:t>ואידי</a:t>
            </a:r>
            <a:r>
              <a:rPr lang="he-IL" sz="2800" b="1" dirty="0"/>
              <a:t> פרים </a:t>
            </a:r>
            <a:r>
              <a:rPr lang="he-IL" sz="2800" b="1" dirty="0" smtClean="0"/>
              <a:t>הוו?</a:t>
            </a:r>
          </a:p>
          <a:p>
            <a:pPr algn="just" fontAlgn="base"/>
            <a:r>
              <a:rPr lang="he-IL" sz="2800" b="1" dirty="0" smtClean="0"/>
              <a:t>למאי </a:t>
            </a:r>
            <a:r>
              <a:rPr lang="he-IL" sz="2800" b="1" dirty="0"/>
              <a:t>נפקא </a:t>
            </a:r>
            <a:r>
              <a:rPr lang="he-IL" sz="2800" b="1" dirty="0" smtClean="0"/>
              <a:t>מינה? </a:t>
            </a:r>
            <a:r>
              <a:rPr lang="he-IL" sz="2800" b="1" dirty="0"/>
              <a:t>מר </a:t>
            </a:r>
            <a:r>
              <a:rPr lang="he-IL" sz="2800" b="1" dirty="0" err="1"/>
              <a:t>זוטרא</a:t>
            </a:r>
            <a:r>
              <a:rPr lang="he-IL" sz="2800" b="1" dirty="0"/>
              <a:t> </a:t>
            </a:r>
            <a:r>
              <a:rPr lang="he-IL" sz="2800" b="1" dirty="0" smtClean="0"/>
              <a:t>אמר: </a:t>
            </a:r>
            <a:r>
              <a:rPr lang="he-IL" sz="2800" b="1" dirty="0"/>
              <a:t>לפיסוק </a:t>
            </a:r>
            <a:r>
              <a:rPr lang="he-IL" sz="2800" b="1" dirty="0" smtClean="0"/>
              <a:t>טעמים.</a:t>
            </a:r>
          </a:p>
          <a:p>
            <a:pPr algn="just" fontAlgn="base"/>
            <a:r>
              <a:rPr lang="he-IL" sz="2000" dirty="0" smtClean="0"/>
              <a:t> (בבלי חגיגה ו ע"ב)</a:t>
            </a:r>
          </a:p>
          <a:p>
            <a:pPr algn="just" fontAlgn="base"/>
            <a:endParaRPr lang="he-IL" sz="2800" dirty="0">
              <a:latin typeface="Tahoma" panose="020B0604030504040204" pitchFamily="34" charset="0"/>
            </a:endParaRPr>
          </a:p>
          <a:p>
            <a:pPr algn="just" fontAlgn="base"/>
            <a:r>
              <a:rPr lang="he-IL" sz="2800" dirty="0" smtClean="0">
                <a:latin typeface="Narkisim" panose="020E0502050101010101" pitchFamily="34" charset="-79"/>
                <a:cs typeface="Narkisim" panose="020E0502050101010101" pitchFamily="34" charset="-79"/>
              </a:rPr>
              <a:t>רש"י: </a:t>
            </a:r>
            <a:r>
              <a:rPr lang="he-IL" sz="2800" b="1" dirty="0">
                <a:latin typeface="Narkisim" panose="020E0502050101010101" pitchFamily="34" charset="-79"/>
                <a:cs typeface="Narkisim" panose="020E0502050101010101" pitchFamily="34" charset="-79"/>
              </a:rPr>
              <a:t>לפסוקי טעמים</a:t>
            </a:r>
            <a:r>
              <a:rPr lang="he-IL" sz="2800" dirty="0">
                <a:latin typeface="Narkisim" panose="020E0502050101010101" pitchFamily="34" charset="-79"/>
                <a:cs typeface="Narkisim" panose="020E0502050101010101" pitchFamily="34" charset="-79"/>
              </a:rPr>
              <a:t> - </a:t>
            </a:r>
            <a:r>
              <a:rPr lang="he-IL" sz="2800" dirty="0" smtClean="0">
                <a:latin typeface="Narkisim" panose="020E0502050101010101" pitchFamily="34" charset="-79"/>
                <a:cs typeface="Narkisim" panose="020E0502050101010101" pitchFamily="34" charset="-79"/>
              </a:rPr>
              <a:t>בנגינות. </a:t>
            </a:r>
            <a:r>
              <a:rPr lang="he-IL" sz="2800" dirty="0">
                <a:latin typeface="Narkisim" panose="020E0502050101010101" pitchFamily="34" charset="-79"/>
                <a:cs typeface="Narkisim" panose="020E0502050101010101" pitchFamily="34" charset="-79"/>
              </a:rPr>
              <a:t>אם תאמר שני </a:t>
            </a:r>
            <a:r>
              <a:rPr lang="he-IL" sz="2800" dirty="0" err="1">
                <a:latin typeface="Narkisim" panose="020E0502050101010101" pitchFamily="34" charset="-79"/>
                <a:cs typeface="Narkisim" panose="020E0502050101010101" pitchFamily="34" charset="-79"/>
              </a:rPr>
              <a:t>מינין</a:t>
            </a:r>
            <a:r>
              <a:rPr lang="he-IL" sz="2800" dirty="0">
                <a:latin typeface="Narkisim" panose="020E0502050101010101" pitchFamily="34" charset="-79"/>
                <a:cs typeface="Narkisim" panose="020E0502050101010101" pitchFamily="34" charset="-79"/>
              </a:rPr>
              <a:t> צריך אתה לפסוק הטעם של </a:t>
            </a:r>
            <a:r>
              <a:rPr lang="he-IL" sz="2800" dirty="0" smtClean="0">
                <a:latin typeface="Narkisim" panose="020E0502050101010101" pitchFamily="34" charset="-79"/>
                <a:cs typeface="Narkisim" panose="020E0502050101010101" pitchFamily="34" charset="-79"/>
              </a:rPr>
              <a:t>"ויעלו עולות" </a:t>
            </a:r>
            <a:r>
              <a:rPr lang="he-IL" sz="2800" dirty="0">
                <a:latin typeface="Narkisim" panose="020E0502050101010101" pitchFamily="34" charset="-79"/>
                <a:cs typeface="Narkisim" panose="020E0502050101010101" pitchFamily="34" charset="-79"/>
              </a:rPr>
              <a:t>באתנחתא כמו שאנו קורין </a:t>
            </a:r>
            <a:r>
              <a:rPr lang="he-IL" sz="2800" dirty="0" smtClean="0">
                <a:latin typeface="Narkisim" panose="020E0502050101010101" pitchFamily="34" charset="-79"/>
                <a:cs typeface="Narkisim" panose="020E0502050101010101" pitchFamily="34" charset="-79"/>
              </a:rPr>
              <a:t>אותו, </a:t>
            </a:r>
            <a:r>
              <a:rPr lang="he-IL" sz="2800" dirty="0">
                <a:latin typeface="Narkisim" panose="020E0502050101010101" pitchFamily="34" charset="-79"/>
                <a:cs typeface="Narkisim" panose="020E0502050101010101" pitchFamily="34" charset="-79"/>
              </a:rPr>
              <a:t>או </a:t>
            </a:r>
            <a:r>
              <a:rPr lang="he-IL" sz="2800" dirty="0" err="1">
                <a:latin typeface="Narkisim" panose="020E0502050101010101" pitchFamily="34" charset="-79"/>
                <a:cs typeface="Narkisim" panose="020E0502050101010101" pitchFamily="34" charset="-79"/>
              </a:rPr>
              <a:t>בזקף</a:t>
            </a:r>
            <a:r>
              <a:rPr lang="he-IL" sz="2800" dirty="0">
                <a:latin typeface="Narkisim" panose="020E0502050101010101" pitchFamily="34" charset="-79"/>
                <a:cs typeface="Narkisim" panose="020E0502050101010101" pitchFamily="34" charset="-79"/>
              </a:rPr>
              <a:t> </a:t>
            </a:r>
            <a:r>
              <a:rPr lang="he-IL" sz="2800" dirty="0" smtClean="0">
                <a:latin typeface="Narkisim" panose="020E0502050101010101" pitchFamily="34" charset="-79"/>
                <a:cs typeface="Narkisim" panose="020E0502050101010101" pitchFamily="34" charset="-79"/>
              </a:rPr>
              <a:t>קטן, </a:t>
            </a:r>
            <a:r>
              <a:rPr lang="he-IL" sz="2800" dirty="0">
                <a:latin typeface="Narkisim" panose="020E0502050101010101" pitchFamily="34" charset="-79"/>
                <a:cs typeface="Narkisim" panose="020E0502050101010101" pitchFamily="34" charset="-79"/>
              </a:rPr>
              <a:t>טעם שמפסיק הדבור ממה </a:t>
            </a:r>
            <a:r>
              <a:rPr lang="he-IL" sz="2800" dirty="0" smtClean="0">
                <a:latin typeface="Narkisim" panose="020E0502050101010101" pitchFamily="34" charset="-79"/>
                <a:cs typeface="Narkisim" panose="020E0502050101010101" pitchFamily="34" charset="-79"/>
              </a:rPr>
              <a:t>שלאחריו. ואם </a:t>
            </a:r>
            <a:r>
              <a:rPr lang="he-IL" sz="2800" dirty="0">
                <a:latin typeface="Narkisim" panose="020E0502050101010101" pitchFamily="34" charset="-79"/>
                <a:cs typeface="Narkisim" panose="020E0502050101010101" pitchFamily="34" charset="-79"/>
              </a:rPr>
              <a:t>מין אחד </a:t>
            </a:r>
            <a:r>
              <a:rPr lang="he-IL" sz="2800" dirty="0" smtClean="0">
                <a:latin typeface="Narkisim" panose="020E0502050101010101" pitchFamily="34" charset="-79"/>
                <a:cs typeface="Narkisim" panose="020E0502050101010101" pitchFamily="34" charset="-79"/>
              </a:rPr>
              <a:t>היה, </a:t>
            </a:r>
            <a:r>
              <a:rPr lang="he-IL" sz="2800" dirty="0">
                <a:latin typeface="Narkisim" panose="020E0502050101010101" pitchFamily="34" charset="-79"/>
                <a:cs typeface="Narkisim" panose="020E0502050101010101" pitchFamily="34" charset="-79"/>
              </a:rPr>
              <a:t>צריך אתה </a:t>
            </a:r>
            <a:r>
              <a:rPr lang="he-IL" sz="2800" dirty="0" err="1">
                <a:latin typeface="Narkisim" panose="020E0502050101010101" pitchFamily="34" charset="-79"/>
                <a:cs typeface="Narkisim" panose="020E0502050101010101" pitchFamily="34" charset="-79"/>
              </a:rPr>
              <a:t>לקרותו</a:t>
            </a:r>
            <a:r>
              <a:rPr lang="he-IL" sz="2800" dirty="0">
                <a:latin typeface="Narkisim" panose="020E0502050101010101" pitchFamily="34" charset="-79"/>
                <a:cs typeface="Narkisim" panose="020E0502050101010101" pitchFamily="34" charset="-79"/>
              </a:rPr>
              <a:t>  באחד משאר טעמים שאין </a:t>
            </a:r>
            <a:r>
              <a:rPr lang="he-IL" sz="2800" dirty="0" err="1" smtClean="0">
                <a:latin typeface="Narkisim" panose="020E0502050101010101" pitchFamily="34" charset="-79"/>
                <a:cs typeface="Narkisim" panose="020E0502050101010101" pitchFamily="34" charset="-79"/>
              </a:rPr>
              <a:t>מפסיקין</a:t>
            </a:r>
            <a:r>
              <a:rPr lang="he-IL" sz="2800" dirty="0" smtClean="0">
                <a:latin typeface="Narkisim" panose="020E0502050101010101" pitchFamily="34" charset="-79"/>
                <a:cs typeface="Narkisim" panose="020E0502050101010101" pitchFamily="34" charset="-79"/>
              </a:rPr>
              <a:t>, </a:t>
            </a:r>
            <a:r>
              <a:rPr lang="he-IL" sz="2800" dirty="0">
                <a:latin typeface="Narkisim" panose="020E0502050101010101" pitchFamily="34" charset="-79"/>
                <a:cs typeface="Narkisim" panose="020E0502050101010101" pitchFamily="34" charset="-79"/>
              </a:rPr>
              <a:t>כגון </a:t>
            </a:r>
            <a:r>
              <a:rPr lang="he-IL" sz="2800" dirty="0" err="1">
                <a:latin typeface="Narkisim" panose="020E0502050101010101" pitchFamily="34" charset="-79"/>
                <a:cs typeface="Narkisim" panose="020E0502050101010101" pitchFamily="34" charset="-79"/>
              </a:rPr>
              <a:t>פשטא</a:t>
            </a:r>
            <a:r>
              <a:rPr lang="he-IL" sz="2800" dirty="0">
                <a:latin typeface="Narkisim" panose="020E0502050101010101" pitchFamily="34" charset="-79"/>
                <a:cs typeface="Narkisim" panose="020E0502050101010101" pitchFamily="34" charset="-79"/>
              </a:rPr>
              <a:t> או רביע</a:t>
            </a:r>
            <a:r>
              <a:rPr lang="he-IL" sz="2800" dirty="0" smtClean="0">
                <a:latin typeface="Narkisim" panose="020E0502050101010101" pitchFamily="34" charset="-79"/>
                <a:cs typeface="Narkisim" panose="020E0502050101010101" pitchFamily="34" charset="-79"/>
              </a:rPr>
              <a:t>:</a:t>
            </a:r>
          </a:p>
        </p:txBody>
      </p:sp>
    </p:spTree>
    <p:extLst>
      <p:ext uri="{BB962C8B-B14F-4D97-AF65-F5344CB8AC3E}">
        <p14:creationId xmlns:p14="http://schemas.microsoft.com/office/powerpoint/2010/main" val="2729439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לדעת מתי להפסיק...</a:t>
            </a:r>
            <a:endParaRPr lang="he-IL" b="1" dirty="0"/>
          </a:p>
        </p:txBody>
      </p:sp>
      <p:sp>
        <p:nvSpPr>
          <p:cNvPr id="4" name="מלבן 3"/>
          <p:cNvSpPr/>
          <p:nvPr/>
        </p:nvSpPr>
        <p:spPr>
          <a:xfrm>
            <a:off x="4618653" y="2635640"/>
            <a:ext cx="5290424" cy="1323439"/>
          </a:xfrm>
          <a:prstGeom prst="rect">
            <a:avLst/>
          </a:prstGeom>
        </p:spPr>
        <p:txBody>
          <a:bodyPr wrap="square">
            <a:spAutoFit/>
          </a:bodyPr>
          <a:lstStyle/>
          <a:p>
            <a:pPr algn="just" fontAlgn="base"/>
            <a:r>
              <a:rPr lang="he-IL" sz="4000" dirty="0" smtClean="0">
                <a:latin typeface="SBL Hebrew" panose="02000000000000000000" pitchFamily="2" charset="-79"/>
                <a:cs typeface="SBL Hebrew" panose="02000000000000000000" pitchFamily="2" charset="-79"/>
              </a:rPr>
              <a:t>וּמַכֵּה </a:t>
            </a:r>
            <a:r>
              <a:rPr lang="he-IL" sz="4000" dirty="0">
                <a:latin typeface="SBL Hebrew" panose="02000000000000000000" pitchFamily="2" charset="-79"/>
                <a:cs typeface="SBL Hebrew" panose="02000000000000000000" pitchFamily="2" charset="-79"/>
              </a:rPr>
              <a:t>אָבִיו וְאִמּוֹ מוֹת יוּמָת</a:t>
            </a:r>
          </a:p>
          <a:p>
            <a:pPr algn="just" fontAlgn="base"/>
            <a:r>
              <a:rPr lang="he-IL" sz="4000" dirty="0">
                <a:latin typeface="SBL Hebrew" panose="02000000000000000000" pitchFamily="2" charset="-79"/>
                <a:cs typeface="SBL Hebrew" panose="02000000000000000000" pitchFamily="2" charset="-79"/>
              </a:rPr>
              <a:t>וּמַכֵּ֥ה </a:t>
            </a:r>
            <a:r>
              <a:rPr lang="he-IL" sz="4000" dirty="0">
                <a:solidFill>
                  <a:srgbClr val="0070C0"/>
                </a:solidFill>
                <a:latin typeface="SBL Hebrew" panose="02000000000000000000" pitchFamily="2" charset="-79"/>
                <a:cs typeface="SBL Hebrew" panose="02000000000000000000" pitchFamily="2" charset="-79"/>
              </a:rPr>
              <a:t>אָבִ֛יו</a:t>
            </a:r>
            <a:r>
              <a:rPr lang="he-IL" sz="4000" dirty="0">
                <a:latin typeface="SBL Hebrew" panose="02000000000000000000" pitchFamily="2" charset="-79"/>
                <a:cs typeface="SBL Hebrew" panose="02000000000000000000" pitchFamily="2" charset="-79"/>
              </a:rPr>
              <a:t> </a:t>
            </a:r>
            <a:r>
              <a:rPr lang="he-IL" sz="4000" dirty="0">
                <a:solidFill>
                  <a:srgbClr val="00B050"/>
                </a:solidFill>
                <a:latin typeface="SBL Hebrew" panose="02000000000000000000" pitchFamily="2" charset="-79"/>
                <a:cs typeface="SBL Hebrew" panose="02000000000000000000" pitchFamily="2" charset="-79"/>
              </a:rPr>
              <a:t>וְאִמּ֖וֹ</a:t>
            </a:r>
            <a:r>
              <a:rPr lang="he-IL" sz="4000" dirty="0">
                <a:latin typeface="SBL Hebrew" panose="02000000000000000000" pitchFamily="2" charset="-79"/>
                <a:cs typeface="SBL Hebrew" panose="02000000000000000000" pitchFamily="2" charset="-79"/>
              </a:rPr>
              <a:t> מ֥וֹת </a:t>
            </a:r>
            <a:r>
              <a:rPr lang="he-IL" sz="4000" dirty="0">
                <a:solidFill>
                  <a:srgbClr val="FF0000"/>
                </a:solidFill>
                <a:latin typeface="SBL Hebrew" panose="02000000000000000000" pitchFamily="2" charset="-79"/>
                <a:cs typeface="SBL Hebrew" panose="02000000000000000000" pitchFamily="2" charset="-79"/>
              </a:rPr>
              <a:t>יוּמָֽת</a:t>
            </a:r>
          </a:p>
        </p:txBody>
      </p:sp>
      <p:sp>
        <p:nvSpPr>
          <p:cNvPr id="3" name="סוגר מרובע שמאלי 2"/>
          <p:cNvSpPr/>
          <p:nvPr/>
        </p:nvSpPr>
        <p:spPr>
          <a:xfrm rot="5400000">
            <a:off x="6868408" y="-223577"/>
            <a:ext cx="1024932" cy="4796655"/>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סוגר מרובע שמאלי 6"/>
          <p:cNvSpPr/>
          <p:nvPr/>
        </p:nvSpPr>
        <p:spPr>
          <a:xfrm rot="5400000">
            <a:off x="7989182" y="907252"/>
            <a:ext cx="593521" cy="298651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8608924" y="1540687"/>
            <a:ext cx="361746" cy="197881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הסבר מלבני מעוגל 8"/>
          <p:cNvSpPr/>
          <p:nvPr/>
        </p:nvSpPr>
        <p:spPr>
          <a:xfrm>
            <a:off x="8378889" y="4275210"/>
            <a:ext cx="1738021" cy="1314450"/>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smtClean="0"/>
              <a:t>ולא כאן - כדי ללמד שחייב אם הכה את זה או את זה (מכילתא </a:t>
            </a:r>
            <a:r>
              <a:rPr lang="he-IL" sz="1400" dirty="0" err="1" smtClean="0"/>
              <a:t>דרשב"י</a:t>
            </a:r>
            <a:r>
              <a:rPr lang="he-IL" sz="1400" dirty="0" smtClean="0"/>
              <a:t>)</a:t>
            </a:r>
            <a:endParaRPr lang="he-IL" sz="1400" dirty="0"/>
          </a:p>
        </p:txBody>
      </p:sp>
      <p:sp>
        <p:nvSpPr>
          <p:cNvPr id="10" name="הסבר מלבני מעוגל 9"/>
          <p:cNvSpPr/>
          <p:nvPr/>
        </p:nvSpPr>
        <p:spPr>
          <a:xfrm>
            <a:off x="6511863" y="4275210"/>
            <a:ext cx="1738021" cy="1314450"/>
          </a:xfrm>
          <a:prstGeom prst="wedgeRoundRectCallout">
            <a:avLst>
              <a:gd name="adj1" fmla="val 30101"/>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smtClean="0"/>
              <a:t>צריך להפסיק אחרי "</a:t>
            </a:r>
            <a:r>
              <a:rPr lang="he-IL" sz="1400" dirty="0" err="1" smtClean="0"/>
              <a:t>ואימו</a:t>
            </a:r>
            <a:r>
              <a:rPr lang="he-IL" sz="1400" dirty="0" smtClean="0"/>
              <a:t>" כדי לא להרוג את </a:t>
            </a:r>
            <a:r>
              <a:rPr lang="he-IL" sz="1400" dirty="0" err="1" smtClean="0"/>
              <a:t>האמא</a:t>
            </a:r>
            <a:r>
              <a:rPr lang="he-IL" sz="1400" dirty="0" smtClean="0"/>
              <a:t>...</a:t>
            </a:r>
            <a:endParaRPr lang="he-IL" sz="1400" dirty="0"/>
          </a:p>
        </p:txBody>
      </p:sp>
    </p:spTree>
    <p:extLst>
      <p:ext uri="{BB962C8B-B14F-4D97-AF65-F5344CB8AC3E}">
        <p14:creationId xmlns:p14="http://schemas.microsoft.com/office/powerpoint/2010/main" val="37080801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a:t>לדעת מתי להפסיק...</a:t>
            </a:r>
          </a:p>
        </p:txBody>
      </p:sp>
      <p:sp>
        <p:nvSpPr>
          <p:cNvPr id="4" name="מלבן 3"/>
          <p:cNvSpPr/>
          <p:nvPr/>
        </p:nvSpPr>
        <p:spPr>
          <a:xfrm>
            <a:off x="2080009" y="1576252"/>
            <a:ext cx="9424603" cy="3662541"/>
          </a:xfrm>
          <a:prstGeom prst="rect">
            <a:avLst/>
          </a:prstGeom>
        </p:spPr>
        <p:txBody>
          <a:bodyPr wrap="square">
            <a:spAutoFit/>
          </a:bodyPr>
          <a:lstStyle/>
          <a:p>
            <a:pPr algn="just" fontAlgn="base"/>
            <a:r>
              <a:rPr lang="he-IL" sz="2800" dirty="0" smtClean="0">
                <a:latin typeface="Tahoma" panose="020B0604030504040204" pitchFamily="34" charset="0"/>
              </a:rPr>
              <a:t>המנגינה יכול להטעות. </a:t>
            </a:r>
          </a:p>
          <a:p>
            <a:pPr algn="just" fontAlgn="base"/>
            <a:r>
              <a:rPr lang="he-IL" sz="2800" b="0" dirty="0" smtClean="0">
                <a:solidFill>
                  <a:schemeClr val="bg1">
                    <a:lumMod val="50000"/>
                  </a:schemeClr>
                </a:solidFill>
                <a:effectLst/>
                <a:latin typeface="Tahoma" panose="020B0604030504040204" pitchFamily="34" charset="0"/>
              </a:rPr>
              <a:t>למשל השומע עלול לחלק:</a:t>
            </a:r>
          </a:p>
          <a:p>
            <a:pPr algn="just" fontAlgn="base"/>
            <a:r>
              <a:rPr lang="he-IL" sz="3200" dirty="0">
                <a:latin typeface="David" panose="020E0502060401010101" pitchFamily="34" charset="-79"/>
                <a:cs typeface="David" panose="020E0502060401010101" pitchFamily="34" charset="-79"/>
              </a:rPr>
              <a:t>פַּר אֶחָד </a:t>
            </a:r>
            <a:r>
              <a:rPr lang="he-IL" sz="3200" dirty="0" err="1">
                <a:latin typeface="David" panose="020E0502060401010101" pitchFamily="34" charset="-79"/>
                <a:cs typeface="David" panose="020E0502060401010101" pitchFamily="34" charset="-79"/>
              </a:rPr>
              <a:t>בֶּן־בָּקָר</a:t>
            </a:r>
            <a:r>
              <a:rPr lang="he-IL" sz="3200" dirty="0">
                <a:latin typeface="David" panose="020E0502060401010101" pitchFamily="34" charset="-79"/>
                <a:cs typeface="David" panose="020E0502060401010101" pitchFamily="34" charset="-79"/>
              </a:rPr>
              <a:t> </a:t>
            </a:r>
            <a:r>
              <a:rPr lang="he-IL" sz="3200" dirty="0" smtClean="0">
                <a:latin typeface="David" panose="020E0502060401010101" pitchFamily="34" charset="-79"/>
                <a:cs typeface="David" panose="020E0502060401010101" pitchFamily="34" charset="-79"/>
              </a:rPr>
              <a:t>          </a:t>
            </a:r>
            <a:r>
              <a:rPr lang="he-IL" sz="3200" dirty="0" err="1">
                <a:latin typeface="David" panose="020E0502060401010101" pitchFamily="34" charset="-79"/>
                <a:cs typeface="David" panose="020E0502060401010101" pitchFamily="34" charset="-79"/>
              </a:rPr>
              <a:t>אַיִל־אֶחָד</a:t>
            </a:r>
            <a:r>
              <a:rPr lang="he-IL" sz="3200" dirty="0">
                <a:latin typeface="David" panose="020E0502060401010101" pitchFamily="34" charset="-79"/>
                <a:cs typeface="David" panose="020E0502060401010101" pitchFamily="34" charset="-79"/>
              </a:rPr>
              <a:t> </a:t>
            </a:r>
            <a:r>
              <a:rPr lang="he-IL" sz="3200" dirty="0" err="1">
                <a:latin typeface="David" panose="020E0502060401010101" pitchFamily="34" charset="-79"/>
                <a:cs typeface="David" panose="020E0502060401010101" pitchFamily="34" charset="-79"/>
              </a:rPr>
              <a:t>כֶּבֶשׂ־אֶחָד</a:t>
            </a:r>
            <a:r>
              <a:rPr lang="he-IL" sz="3200" dirty="0">
                <a:latin typeface="David" panose="020E0502060401010101" pitchFamily="34" charset="-79"/>
                <a:cs typeface="David" panose="020E0502060401010101" pitchFamily="34" charset="-79"/>
              </a:rPr>
              <a:t> בֶּן שְׁנָתוֹ </a:t>
            </a:r>
            <a:r>
              <a:rPr lang="he-IL" sz="3200" dirty="0" smtClean="0">
                <a:latin typeface="David" panose="020E0502060401010101" pitchFamily="34" charset="-79"/>
                <a:cs typeface="David" panose="020E0502060401010101" pitchFamily="34" charset="-79"/>
              </a:rPr>
              <a:t>לְעֹלָה</a:t>
            </a:r>
          </a:p>
          <a:p>
            <a:pPr algn="just" fontAlgn="base"/>
            <a:r>
              <a:rPr lang="he-IL" sz="2800" b="0" dirty="0" smtClean="0">
                <a:solidFill>
                  <a:schemeClr val="bg1">
                    <a:lumMod val="50000"/>
                  </a:schemeClr>
                </a:solidFill>
                <a:effectLst/>
                <a:latin typeface="Tahoma" panose="020B0604030504040204" pitchFamily="34" charset="0"/>
              </a:rPr>
              <a:t>והאמת שכולם לעולה:</a:t>
            </a:r>
          </a:p>
          <a:p>
            <a:pPr algn="just" fontAlgn="base"/>
            <a:endParaRPr lang="he-IL" sz="2800" dirty="0" smtClean="0">
              <a:latin typeface="David" panose="020E0502060401010101" pitchFamily="34" charset="-79"/>
              <a:cs typeface="David" panose="020E0502060401010101" pitchFamily="34" charset="-79"/>
            </a:endParaRPr>
          </a:p>
          <a:p>
            <a:pPr algn="just" fontAlgn="base"/>
            <a:endParaRPr lang="he-IL" sz="2800" dirty="0">
              <a:latin typeface="David" panose="020E0502060401010101" pitchFamily="34" charset="-79"/>
              <a:cs typeface="David" panose="020E0502060401010101" pitchFamily="34" charset="-79"/>
            </a:endParaRPr>
          </a:p>
          <a:p>
            <a:pPr algn="just" fontAlgn="base"/>
            <a:endParaRPr lang="he-IL" sz="2800" dirty="0" smtClean="0">
              <a:latin typeface="David" panose="020E0502060401010101" pitchFamily="34" charset="-79"/>
              <a:cs typeface="David" panose="020E0502060401010101" pitchFamily="34" charset="-79"/>
            </a:endParaRPr>
          </a:p>
          <a:p>
            <a:pPr algn="just" fontAlgn="base"/>
            <a:r>
              <a:rPr lang="he-IL" sz="3000" dirty="0" smtClean="0">
                <a:latin typeface="SBL Hebrew" panose="02000000000000000000" pitchFamily="2" charset="-79"/>
                <a:cs typeface="SBL Hebrew" panose="02000000000000000000" pitchFamily="2" charset="-79"/>
              </a:rPr>
              <a:t>פַּ֣ר </a:t>
            </a:r>
            <a:r>
              <a:rPr lang="he-IL" sz="3000" dirty="0">
                <a:solidFill>
                  <a:srgbClr val="7030A0"/>
                </a:solidFill>
                <a:latin typeface="SBL Hebrew" panose="02000000000000000000" pitchFamily="2" charset="-79"/>
                <a:cs typeface="SBL Hebrew" panose="02000000000000000000" pitchFamily="2" charset="-79"/>
              </a:rPr>
              <a:t>אֶחָ֞ד</a:t>
            </a:r>
            <a:r>
              <a:rPr lang="he-IL" sz="3000" dirty="0">
                <a:latin typeface="SBL Hebrew" panose="02000000000000000000" pitchFamily="2" charset="-79"/>
                <a:cs typeface="SBL Hebrew" panose="02000000000000000000" pitchFamily="2" charset="-79"/>
              </a:rPr>
              <a:t> </a:t>
            </a:r>
            <a:r>
              <a:rPr lang="he-IL" sz="3000" dirty="0" err="1" smtClean="0">
                <a:solidFill>
                  <a:srgbClr val="0070C0"/>
                </a:solidFill>
                <a:latin typeface="SBL Hebrew" panose="02000000000000000000" pitchFamily="2" charset="-79"/>
                <a:cs typeface="SBL Hebrew" panose="02000000000000000000" pitchFamily="2" charset="-79"/>
              </a:rPr>
              <a:t>בֶּן־בָּקָ֗ר</a:t>
            </a:r>
            <a:r>
              <a:rPr lang="he-IL" sz="3000" dirty="0" smtClean="0">
                <a:latin typeface="SBL Hebrew" panose="02000000000000000000" pitchFamily="2" charset="-79"/>
                <a:cs typeface="SBL Hebrew" panose="02000000000000000000" pitchFamily="2" charset="-79"/>
              </a:rPr>
              <a:t> </a:t>
            </a:r>
            <a:r>
              <a:rPr lang="he-IL" sz="3000" dirty="0">
                <a:latin typeface="SBL Hebrew" panose="02000000000000000000" pitchFamily="2" charset="-79"/>
                <a:cs typeface="SBL Hebrew" panose="02000000000000000000" pitchFamily="2" charset="-79"/>
              </a:rPr>
              <a:t>אַ֧יִל </a:t>
            </a:r>
            <a:r>
              <a:rPr lang="he-IL" sz="3000" dirty="0">
                <a:solidFill>
                  <a:srgbClr val="0070C0"/>
                </a:solidFill>
                <a:latin typeface="SBL Hebrew" panose="02000000000000000000" pitchFamily="2" charset="-79"/>
                <a:cs typeface="SBL Hebrew" panose="02000000000000000000" pitchFamily="2" charset="-79"/>
              </a:rPr>
              <a:t>אֶחָ֛ד </a:t>
            </a:r>
            <a:r>
              <a:rPr lang="he-IL" sz="3000" dirty="0" err="1">
                <a:latin typeface="SBL Hebrew" panose="02000000000000000000" pitchFamily="2" charset="-79"/>
                <a:cs typeface="SBL Hebrew" panose="02000000000000000000" pitchFamily="2" charset="-79"/>
              </a:rPr>
              <a:t>כֶּֽבֶשׂ־אֶחָ֥ד</a:t>
            </a:r>
            <a:r>
              <a:rPr lang="he-IL" sz="3000" dirty="0">
                <a:latin typeface="SBL Hebrew" panose="02000000000000000000" pitchFamily="2" charset="-79"/>
                <a:cs typeface="SBL Hebrew" panose="02000000000000000000" pitchFamily="2" charset="-79"/>
              </a:rPr>
              <a:t> </a:t>
            </a:r>
            <a:r>
              <a:rPr lang="he-IL" sz="3000" dirty="0" err="1" smtClean="0">
                <a:solidFill>
                  <a:srgbClr val="00B050"/>
                </a:solidFill>
                <a:latin typeface="SBL Hebrew" panose="02000000000000000000" pitchFamily="2" charset="-79"/>
                <a:cs typeface="SBL Hebrew" panose="02000000000000000000" pitchFamily="2" charset="-79"/>
              </a:rPr>
              <a:t>בֶּן־שְׁנָת֖ו</a:t>
            </a:r>
            <a:r>
              <a:rPr lang="he-IL" sz="3000" dirty="0" smtClean="0">
                <a:solidFill>
                  <a:srgbClr val="00B050"/>
                </a:solidFill>
                <a:latin typeface="SBL Hebrew" panose="02000000000000000000" pitchFamily="2" charset="-79"/>
                <a:cs typeface="SBL Hebrew" panose="02000000000000000000" pitchFamily="2" charset="-79"/>
              </a:rPr>
              <a:t>ֹ          </a:t>
            </a:r>
            <a:r>
              <a:rPr lang="he-IL" sz="3000" dirty="0" smtClean="0">
                <a:solidFill>
                  <a:srgbClr val="FF0000"/>
                </a:solidFill>
                <a:latin typeface="SBL Hebrew" panose="02000000000000000000" pitchFamily="2" charset="-79"/>
                <a:cs typeface="SBL Hebrew" panose="02000000000000000000" pitchFamily="2" charset="-79"/>
              </a:rPr>
              <a:t>לְעֹלָֽה</a:t>
            </a:r>
            <a:endParaRPr lang="he-IL" sz="3000" b="0" dirty="0">
              <a:solidFill>
                <a:srgbClr val="FF0000"/>
              </a:solidFill>
              <a:effectLst/>
              <a:latin typeface="SBL Hebrew" panose="02000000000000000000" pitchFamily="2" charset="-79"/>
              <a:cs typeface="SBL Hebrew" panose="02000000000000000000" pitchFamily="2" charset="-79"/>
            </a:endParaRPr>
          </a:p>
        </p:txBody>
      </p:sp>
      <p:sp>
        <p:nvSpPr>
          <p:cNvPr id="5" name="סוגר מרובע שמאלי 4"/>
          <p:cNvSpPr/>
          <p:nvPr/>
        </p:nvSpPr>
        <p:spPr>
          <a:xfrm rot="5400000">
            <a:off x="7872661" y="1150043"/>
            <a:ext cx="732272" cy="6232583"/>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6" name="סוגר מרובע שמאלי 5"/>
          <p:cNvSpPr/>
          <p:nvPr/>
        </p:nvSpPr>
        <p:spPr>
          <a:xfrm rot="5400000">
            <a:off x="6896038" y="140681"/>
            <a:ext cx="1024932" cy="7949678"/>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10016279" y="3289180"/>
            <a:ext cx="429207" cy="2248409"/>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10692745" y="3965646"/>
            <a:ext cx="214607" cy="1110075"/>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8388219" y="3914196"/>
            <a:ext cx="214607" cy="1212976"/>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Tree>
    <p:extLst>
      <p:ext uri="{BB962C8B-B14F-4D97-AF65-F5344CB8AC3E}">
        <p14:creationId xmlns:p14="http://schemas.microsoft.com/office/powerpoint/2010/main" val="51210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הקדמה</a:t>
            </a:r>
            <a:endParaRPr lang="he-IL" b="1" dirty="0"/>
          </a:p>
        </p:txBody>
      </p:sp>
      <p:sp>
        <p:nvSpPr>
          <p:cNvPr id="4" name="מלבן 3"/>
          <p:cNvSpPr/>
          <p:nvPr/>
        </p:nvSpPr>
        <p:spPr>
          <a:xfrm>
            <a:off x="2080009" y="1576252"/>
            <a:ext cx="9424603" cy="1384995"/>
          </a:xfrm>
          <a:prstGeom prst="rect">
            <a:avLst/>
          </a:prstGeom>
        </p:spPr>
        <p:txBody>
          <a:bodyPr wrap="square">
            <a:spAutoFit/>
          </a:bodyPr>
          <a:lstStyle/>
          <a:p>
            <a:pPr fontAlgn="base"/>
            <a:r>
              <a:rPr lang="he-IL" sz="2800" dirty="0" smtClean="0">
                <a:latin typeface="Tahoma" panose="020B0604030504040204" pitchFamily="34" charset="0"/>
              </a:rPr>
              <a:t>איך זה עובד? לומדים את ה"שיר" למטה, ומלבישים את הנגינה על המילים לפי הסימן. מתאמנים עם "תיקון קוראים", כי בספר תורה אין טעמים (ואין ניקוד). </a:t>
            </a:r>
          </a:p>
        </p:txBody>
      </p:sp>
      <p:pic>
        <p:nvPicPr>
          <p:cNvPr id="5" name="תמונה 4"/>
          <p:cNvPicPr>
            <a:picLocks noChangeAspect="1"/>
          </p:cNvPicPr>
          <p:nvPr/>
        </p:nvPicPr>
        <p:blipFill>
          <a:blip r:embed="rId2"/>
          <a:stretch>
            <a:fillRect/>
          </a:stretch>
        </p:blipFill>
        <p:spPr>
          <a:xfrm>
            <a:off x="46571" y="3375884"/>
            <a:ext cx="6074204" cy="2448763"/>
          </a:xfrm>
          <a:prstGeom prst="rect">
            <a:avLst/>
          </a:prstGeom>
        </p:spPr>
      </p:pic>
      <p:pic>
        <p:nvPicPr>
          <p:cNvPr id="6" name="תמונה 5"/>
          <p:cNvPicPr>
            <a:picLocks noChangeAspect="1"/>
          </p:cNvPicPr>
          <p:nvPr/>
        </p:nvPicPr>
        <p:blipFill>
          <a:blip r:embed="rId3"/>
          <a:stretch>
            <a:fillRect/>
          </a:stretch>
        </p:blipFill>
        <p:spPr>
          <a:xfrm>
            <a:off x="6130823" y="3375884"/>
            <a:ext cx="5992041" cy="2439238"/>
          </a:xfrm>
          <a:prstGeom prst="rect">
            <a:avLst/>
          </a:prstGeom>
        </p:spPr>
      </p:pic>
    </p:spTree>
    <p:extLst>
      <p:ext uri="{BB962C8B-B14F-4D97-AF65-F5344CB8AC3E}">
        <p14:creationId xmlns:p14="http://schemas.microsoft.com/office/powerpoint/2010/main" val="3334992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פסוקים לתרגול</a:t>
            </a:r>
            <a:endParaRPr lang="he-IL" b="1" dirty="0"/>
          </a:p>
        </p:txBody>
      </p:sp>
      <p:sp>
        <p:nvSpPr>
          <p:cNvPr id="4" name="מלבן 3"/>
          <p:cNvSpPr/>
          <p:nvPr/>
        </p:nvSpPr>
        <p:spPr>
          <a:xfrm>
            <a:off x="746449" y="876448"/>
            <a:ext cx="11327363" cy="5878532"/>
          </a:xfrm>
          <a:prstGeom prst="rect">
            <a:avLst/>
          </a:prstGeom>
        </p:spPr>
        <p:txBody>
          <a:bodyPr wrap="square">
            <a:spAutoFit/>
          </a:bodyPr>
          <a:lstStyle/>
          <a:p>
            <a:pPr algn="just" fontAlgn="base"/>
            <a:r>
              <a:rPr lang="he-IL" sz="2000" dirty="0">
                <a:latin typeface="SBL Hebrew" panose="02000000000000000000" pitchFamily="2" charset="-79"/>
                <a:cs typeface="SBL Hebrew" panose="02000000000000000000" pitchFamily="2" charset="-79"/>
              </a:rPr>
              <a:t>חָלִ֨לָה לְּךָ֜ מֵעֲשֹׂ֣ת ׀ כַּדָּבָ֣ר הַזֶּ֗ה לְהָמִ֤ית צַדִּיק֙ </a:t>
            </a:r>
            <a:r>
              <a:rPr lang="he-IL" sz="2000" dirty="0" err="1">
                <a:latin typeface="SBL Hebrew" panose="02000000000000000000" pitchFamily="2" charset="-79"/>
                <a:cs typeface="SBL Hebrew" panose="02000000000000000000" pitchFamily="2" charset="-79"/>
              </a:rPr>
              <a:t>עִם־רָשָׁ֔ע</a:t>
            </a:r>
            <a:r>
              <a:rPr lang="he-IL" sz="2000" dirty="0">
                <a:latin typeface="SBL Hebrew" panose="02000000000000000000" pitchFamily="2" charset="-79"/>
                <a:cs typeface="SBL Hebrew" panose="02000000000000000000" pitchFamily="2" charset="-79"/>
              </a:rPr>
              <a:t> וְהָיָ֥ה כַצַּדִּ֖יק כָּרָשָׁ֑ע חָלִ֣לָה לָּ֔ךְ הֲשֹׁפֵט֙ </a:t>
            </a:r>
            <a:r>
              <a:rPr lang="he-IL" sz="2000" dirty="0" err="1">
                <a:latin typeface="SBL Hebrew" panose="02000000000000000000" pitchFamily="2" charset="-79"/>
                <a:cs typeface="SBL Hebrew" panose="02000000000000000000" pitchFamily="2" charset="-79"/>
              </a:rPr>
              <a:t>כׇּל־הָאָ֔רֶץ</a:t>
            </a:r>
            <a:r>
              <a:rPr lang="he-IL" sz="2000" dirty="0">
                <a:latin typeface="SBL Hebrew" panose="02000000000000000000" pitchFamily="2" charset="-79"/>
                <a:cs typeface="SBL Hebrew" panose="02000000000000000000" pitchFamily="2" charset="-79"/>
              </a:rPr>
              <a:t> לֹ֥א יַעֲשֶׂ֖ה מִשְׁפָּֽט</a:t>
            </a:r>
          </a:p>
          <a:p>
            <a:pPr algn="just" fontAlgn="base"/>
            <a:endParaRPr lang="he-IL" sz="2000" dirty="0" smtClean="0">
              <a:latin typeface="SBL Hebrew" panose="02000000000000000000" pitchFamily="2" charset="-79"/>
              <a:cs typeface="SBL Hebrew" panose="02000000000000000000" pitchFamily="2" charset="-79"/>
            </a:endParaRPr>
          </a:p>
          <a:p>
            <a:pPr algn="just" fontAlgn="base"/>
            <a:r>
              <a:rPr lang="he-IL" sz="2000" dirty="0" err="1" smtClean="0">
                <a:latin typeface="SBL Hebrew" panose="02000000000000000000" pitchFamily="2" charset="-79"/>
                <a:cs typeface="SBL Hebrew" panose="02000000000000000000" pitchFamily="2" charset="-79"/>
              </a:rPr>
              <a:t>כֹּֽה־אָמַ֞ר</a:t>
            </a:r>
            <a:r>
              <a:rPr lang="he-IL" sz="2000" dirty="0" smtClean="0">
                <a:latin typeface="SBL Hebrew" panose="02000000000000000000" pitchFamily="2" charset="-79"/>
                <a:cs typeface="SBL Hebrew" panose="02000000000000000000" pitchFamily="2" charset="-79"/>
              </a:rPr>
              <a:t> </a:t>
            </a:r>
            <a:r>
              <a:rPr lang="he-IL" sz="2000" dirty="0">
                <a:latin typeface="SBL Hebrew" panose="02000000000000000000" pitchFamily="2" charset="-79"/>
                <a:cs typeface="SBL Hebrew" panose="02000000000000000000" pitchFamily="2" charset="-79"/>
              </a:rPr>
              <a:t>כּ֣וֹרֶשׁ ׀ מֶ֣לֶךְ פָּרַ֗ס </a:t>
            </a:r>
            <a:r>
              <a:rPr lang="he-IL" sz="2000" dirty="0" err="1">
                <a:latin typeface="SBL Hebrew" panose="02000000000000000000" pitchFamily="2" charset="-79"/>
                <a:cs typeface="SBL Hebrew" panose="02000000000000000000" pitchFamily="2" charset="-79"/>
              </a:rPr>
              <a:t>כׇּל־מַמְלְכ֤וֹת</a:t>
            </a:r>
            <a:r>
              <a:rPr lang="he-IL" sz="2000" dirty="0">
                <a:latin typeface="SBL Hebrew" panose="02000000000000000000" pitchFamily="2" charset="-79"/>
                <a:cs typeface="SBL Hebrew" panose="02000000000000000000" pitchFamily="2" charset="-79"/>
              </a:rPr>
              <a:t> הָאָ֙רֶץ֙ נָ֣תַן לִ֗י יְהֹוָה֙ </a:t>
            </a:r>
            <a:r>
              <a:rPr lang="he-IL" sz="2000" dirty="0" err="1">
                <a:latin typeface="SBL Hebrew" panose="02000000000000000000" pitchFamily="2" charset="-79"/>
                <a:cs typeface="SBL Hebrew" panose="02000000000000000000" pitchFamily="2" charset="-79"/>
              </a:rPr>
              <a:t>אֱלֹהֵ֣י</a:t>
            </a:r>
            <a:r>
              <a:rPr lang="he-IL" sz="2000" dirty="0">
                <a:latin typeface="SBL Hebrew" panose="02000000000000000000" pitchFamily="2" charset="-79"/>
                <a:cs typeface="SBL Hebrew" panose="02000000000000000000" pitchFamily="2" charset="-79"/>
              </a:rPr>
              <a:t> הַשָּׁמַ֔יִם </a:t>
            </a:r>
            <a:r>
              <a:rPr lang="he-IL" sz="2000" dirty="0" err="1">
                <a:latin typeface="SBL Hebrew" panose="02000000000000000000" pitchFamily="2" charset="-79"/>
                <a:cs typeface="SBL Hebrew" panose="02000000000000000000" pitchFamily="2" charset="-79"/>
              </a:rPr>
              <a:t>וְהֽוּא־פָקַ֤ד</a:t>
            </a:r>
            <a:r>
              <a:rPr lang="he-IL" sz="2000" dirty="0">
                <a:latin typeface="SBL Hebrew" panose="02000000000000000000" pitchFamily="2" charset="-79"/>
                <a:cs typeface="SBL Hebrew" panose="02000000000000000000" pitchFamily="2" charset="-79"/>
              </a:rPr>
              <a:t> עָלַי֙ </a:t>
            </a:r>
            <a:r>
              <a:rPr lang="he-IL" sz="2000" dirty="0" err="1">
                <a:latin typeface="SBL Hebrew" panose="02000000000000000000" pitchFamily="2" charset="-79"/>
                <a:cs typeface="SBL Hebrew" panose="02000000000000000000" pitchFamily="2" charset="-79"/>
              </a:rPr>
              <a:t>לִבְנֽוֹת־ל֣ו</a:t>
            </a:r>
            <a:r>
              <a:rPr lang="he-IL" sz="2000" dirty="0">
                <a:latin typeface="SBL Hebrew" panose="02000000000000000000" pitchFamily="2" charset="-79"/>
                <a:cs typeface="SBL Hebrew" panose="02000000000000000000" pitchFamily="2" charset="-79"/>
              </a:rPr>
              <a:t>ֹ בַ֔יִת </a:t>
            </a:r>
            <a:r>
              <a:rPr lang="he-IL" sz="2000" dirty="0" err="1">
                <a:latin typeface="SBL Hebrew" panose="02000000000000000000" pitchFamily="2" charset="-79"/>
                <a:cs typeface="SBL Hebrew" panose="02000000000000000000" pitchFamily="2" charset="-79"/>
              </a:rPr>
              <a:t>בִּירוּשָׁלַ֖‍ִם</a:t>
            </a:r>
            <a:r>
              <a:rPr lang="he-IL" sz="2000" dirty="0">
                <a:latin typeface="SBL Hebrew" panose="02000000000000000000" pitchFamily="2" charset="-79"/>
                <a:cs typeface="SBL Hebrew" panose="02000000000000000000" pitchFamily="2" charset="-79"/>
              </a:rPr>
              <a:t> אֲשֶׁ֣ר בִּיהוּדָ֑ה </a:t>
            </a:r>
            <a:r>
              <a:rPr lang="he-IL" sz="2000" dirty="0" err="1">
                <a:latin typeface="SBL Hebrew" panose="02000000000000000000" pitchFamily="2" charset="-79"/>
                <a:cs typeface="SBL Hebrew" panose="02000000000000000000" pitchFamily="2" charset="-79"/>
              </a:rPr>
              <a:t>מִי־בָכֶ֣ם</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מִכׇּל־עַמּ֗ו</a:t>
            </a:r>
            <a:r>
              <a:rPr lang="he-IL" sz="2000" dirty="0">
                <a:latin typeface="SBL Hebrew" panose="02000000000000000000" pitchFamily="2" charset="-79"/>
                <a:cs typeface="SBL Hebrew" panose="02000000000000000000" pitchFamily="2" charset="-79"/>
              </a:rPr>
              <a:t>ֹ יְהֹוָ֧ה </a:t>
            </a:r>
            <a:r>
              <a:rPr lang="he-IL" sz="2000" dirty="0" err="1">
                <a:latin typeface="SBL Hebrew" panose="02000000000000000000" pitchFamily="2" charset="-79"/>
                <a:cs typeface="SBL Hebrew" panose="02000000000000000000" pitchFamily="2" charset="-79"/>
              </a:rPr>
              <a:t>אֱלֹהָ֛יו</a:t>
            </a:r>
            <a:r>
              <a:rPr lang="he-IL" sz="2000" dirty="0">
                <a:latin typeface="SBL Hebrew" panose="02000000000000000000" pitchFamily="2" charset="-79"/>
                <a:cs typeface="SBL Hebrew" panose="02000000000000000000" pitchFamily="2" charset="-79"/>
              </a:rPr>
              <a:t> עִמּ֖וֹ וְיָֽעַל</a:t>
            </a:r>
          </a:p>
          <a:p>
            <a:pPr algn="just" fontAlgn="base"/>
            <a:endParaRPr lang="he-IL" sz="2000" dirty="0" smtClean="0">
              <a:latin typeface="SBL Hebrew" panose="02000000000000000000" pitchFamily="2" charset="-79"/>
              <a:cs typeface="SBL Hebrew" panose="02000000000000000000" pitchFamily="2" charset="-79"/>
            </a:endParaRPr>
          </a:p>
          <a:p>
            <a:pPr algn="just" fontAlgn="base"/>
            <a:r>
              <a:rPr lang="he-IL" sz="2000" dirty="0" smtClean="0">
                <a:latin typeface="SBL Hebrew" panose="02000000000000000000" pitchFamily="2" charset="-79"/>
                <a:cs typeface="SBL Hebrew" panose="02000000000000000000" pitchFamily="2" charset="-79"/>
              </a:rPr>
              <a:t>וַיִּקָּרְא֣וּ </a:t>
            </a:r>
            <a:r>
              <a:rPr lang="he-IL" sz="2000" dirty="0" err="1">
                <a:latin typeface="SBL Hebrew" panose="02000000000000000000" pitchFamily="2" charset="-79"/>
                <a:cs typeface="SBL Hebrew" panose="02000000000000000000" pitchFamily="2" charset="-79"/>
              </a:rPr>
              <a:t>סֹפְרֵֽי־הַמֶּ֣לֶך</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בָּֽעֵת־הַ֠הִ֠יא</a:t>
            </a:r>
            <a:r>
              <a:rPr lang="he-IL" sz="2000" dirty="0">
                <a:latin typeface="SBL Hebrew" panose="02000000000000000000" pitchFamily="2" charset="-79"/>
                <a:cs typeface="SBL Hebrew" panose="02000000000000000000" pitchFamily="2" charset="-79"/>
              </a:rPr>
              <a:t> בַּחֹ֨דֶשׁ הַשְּׁלִישִׁ֜י </a:t>
            </a:r>
            <a:r>
              <a:rPr lang="he-IL" sz="2000" dirty="0" err="1">
                <a:latin typeface="SBL Hebrew" panose="02000000000000000000" pitchFamily="2" charset="-79"/>
                <a:cs typeface="SBL Hebrew" panose="02000000000000000000" pitchFamily="2" charset="-79"/>
              </a:rPr>
              <a:t>הוּא־חֹ֣דֶש</a:t>
            </a:r>
            <a:r>
              <a:rPr lang="he-IL" sz="2000" dirty="0">
                <a:latin typeface="SBL Hebrew" panose="02000000000000000000" pitchFamily="2" charset="-79"/>
                <a:cs typeface="SBL Hebrew" panose="02000000000000000000" pitchFamily="2" charset="-79"/>
              </a:rPr>
              <a:t>ׁ סִיוָ֗ן בִּשְׁלוֹשָׁ֣ה וְעֶשְׂרִים֮ בּוֹ֒ </a:t>
            </a:r>
            <a:r>
              <a:rPr lang="he-IL" sz="2000" dirty="0" err="1">
                <a:latin typeface="SBL Hebrew" panose="02000000000000000000" pitchFamily="2" charset="-79"/>
                <a:cs typeface="SBL Hebrew" panose="02000000000000000000" pitchFamily="2" charset="-79"/>
              </a:rPr>
              <a:t>וַיִּכָּתֵ֣ב</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כְּֽכׇל־אֲשֶׁר־צִוָּ֣ה</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מׇרְדֳּכַ֣י</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אֶל־הַיְּהוּדִ֡ים</a:t>
            </a:r>
            <a:r>
              <a:rPr lang="he-IL" sz="2000" dirty="0">
                <a:latin typeface="SBL Hebrew" panose="02000000000000000000" pitchFamily="2" charset="-79"/>
                <a:cs typeface="SBL Hebrew" panose="02000000000000000000" pitchFamily="2" charset="-79"/>
              </a:rPr>
              <a:t> וְאֶ֣ל </a:t>
            </a:r>
            <a:r>
              <a:rPr lang="he-IL" sz="2000" dirty="0" err="1">
                <a:latin typeface="SBL Hebrew" panose="02000000000000000000" pitchFamily="2" charset="-79"/>
                <a:cs typeface="SBL Hebrew" panose="02000000000000000000" pitchFamily="2" charset="-79"/>
              </a:rPr>
              <a:t>הָאֲחַשְׁדַּרְפְּנִֽים־וְהַפַּחוֹת</a:t>
            </a:r>
            <a:r>
              <a:rPr lang="he-IL" sz="2000" dirty="0">
                <a:latin typeface="SBL Hebrew" panose="02000000000000000000" pitchFamily="2" charset="-79"/>
                <a:cs typeface="SBL Hebrew" panose="02000000000000000000" pitchFamily="2" charset="-79"/>
              </a:rPr>
              <a:t>֩ וְשָׂרֵ֨י הַמְּדִינ֜וֹת אֲשֶׁ֣ר </a:t>
            </a:r>
            <a:r>
              <a:rPr lang="he-IL" sz="2000" b="1" dirty="0">
                <a:latin typeface="SBL Hebrew" panose="02000000000000000000" pitchFamily="2" charset="-79"/>
                <a:cs typeface="SBL Hebrew" panose="02000000000000000000" pitchFamily="2" charset="-79"/>
              </a:rPr>
              <a:t>׀</a:t>
            </a:r>
            <a:r>
              <a:rPr lang="he-IL" sz="2000" dirty="0">
                <a:latin typeface="SBL Hebrew" panose="02000000000000000000" pitchFamily="2" charset="-79"/>
                <a:cs typeface="SBL Hebrew" panose="02000000000000000000" pitchFamily="2" charset="-79"/>
              </a:rPr>
              <a:t> מֵהֹ֣דּוּ </a:t>
            </a:r>
            <a:r>
              <a:rPr lang="he-IL" sz="2000" dirty="0" err="1">
                <a:latin typeface="SBL Hebrew" panose="02000000000000000000" pitchFamily="2" charset="-79"/>
                <a:cs typeface="SBL Hebrew" panose="02000000000000000000" pitchFamily="2" charset="-79"/>
              </a:rPr>
              <a:t>וְעַד־כּ֗וּש</a:t>
            </a:r>
            <a:r>
              <a:rPr lang="he-IL" sz="2000" dirty="0">
                <a:latin typeface="SBL Hebrew" panose="02000000000000000000" pitchFamily="2" charset="-79"/>
                <a:cs typeface="SBL Hebrew" panose="02000000000000000000" pitchFamily="2" charset="-79"/>
              </a:rPr>
              <a:t>ׁ שֶׁ֣בַע וְעֶשְׂרִ֤ים וּמֵאָה֙ מְדִינָ֔ה </a:t>
            </a:r>
            <a:r>
              <a:rPr lang="he-IL" sz="2000" dirty="0" err="1">
                <a:latin typeface="SBL Hebrew" panose="02000000000000000000" pitchFamily="2" charset="-79"/>
                <a:cs typeface="SBL Hebrew" panose="02000000000000000000" pitchFamily="2" charset="-79"/>
              </a:rPr>
              <a:t>מְדִינָ֤ה</a:t>
            </a:r>
            <a:r>
              <a:rPr lang="he-IL" sz="2000" dirty="0">
                <a:latin typeface="SBL Hebrew" panose="02000000000000000000" pitchFamily="2" charset="-79"/>
                <a:cs typeface="SBL Hebrew" panose="02000000000000000000" pitchFamily="2" charset="-79"/>
              </a:rPr>
              <a:t> וּמְדִינָה֙ כִּכְתָבָ֔הּ וְעַ֥ם </a:t>
            </a:r>
            <a:r>
              <a:rPr lang="he-IL" sz="2000" dirty="0" err="1">
                <a:latin typeface="SBL Hebrew" panose="02000000000000000000" pitchFamily="2" charset="-79"/>
                <a:cs typeface="SBL Hebrew" panose="02000000000000000000" pitchFamily="2" charset="-79"/>
              </a:rPr>
              <a:t>וָעָ֖ם</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כִּלְשֹׁנ֑ו</a:t>
            </a:r>
            <a:r>
              <a:rPr lang="he-IL" sz="2000" dirty="0">
                <a:latin typeface="SBL Hebrew" panose="02000000000000000000" pitchFamily="2" charset="-79"/>
                <a:cs typeface="SBL Hebrew" panose="02000000000000000000" pitchFamily="2" charset="-79"/>
              </a:rPr>
              <a:t>ֹ </a:t>
            </a:r>
            <a:r>
              <a:rPr lang="he-IL" sz="2000" dirty="0" err="1">
                <a:latin typeface="SBL Hebrew" panose="02000000000000000000" pitchFamily="2" charset="-79"/>
                <a:cs typeface="SBL Hebrew" panose="02000000000000000000" pitchFamily="2" charset="-79"/>
              </a:rPr>
              <a:t>וְאֶ֨ל־הַיְּהוּדִ֔ים</a:t>
            </a:r>
            <a:r>
              <a:rPr lang="he-IL" sz="2000" dirty="0">
                <a:latin typeface="SBL Hebrew" panose="02000000000000000000" pitchFamily="2" charset="-79"/>
                <a:cs typeface="SBL Hebrew" panose="02000000000000000000" pitchFamily="2" charset="-79"/>
              </a:rPr>
              <a:t> כִּכְתָבָ֖ם </a:t>
            </a:r>
            <a:r>
              <a:rPr lang="he-IL" sz="2000" dirty="0" smtClean="0">
                <a:latin typeface="SBL Hebrew" panose="02000000000000000000" pitchFamily="2" charset="-79"/>
                <a:cs typeface="SBL Hebrew" panose="02000000000000000000" pitchFamily="2" charset="-79"/>
              </a:rPr>
              <a:t>וְכִלְשׁוֹנָֽם</a:t>
            </a:r>
          </a:p>
          <a:p>
            <a:pPr algn="just" fontAlgn="base"/>
            <a:endParaRPr lang="he-IL" sz="2000" dirty="0" smtClean="0">
              <a:latin typeface="SBL Hebrew" panose="02000000000000000000" pitchFamily="2" charset="-79"/>
              <a:cs typeface="SBL Hebrew" panose="02000000000000000000" pitchFamily="2" charset="-79"/>
            </a:endParaRPr>
          </a:p>
          <a:p>
            <a:pPr algn="just" fontAlgn="base"/>
            <a:r>
              <a:rPr lang="he-IL" sz="2800" u="sng" dirty="0" smtClean="0">
                <a:latin typeface="SBL Hebrew" panose="02000000000000000000" pitchFamily="2" charset="-79"/>
                <a:cs typeface="SBL Hebrew" panose="02000000000000000000" pitchFamily="2" charset="-79"/>
              </a:rPr>
              <a:t>פסוקים שרבים טועים בפיסוק שלהם:</a:t>
            </a:r>
          </a:p>
          <a:p>
            <a:pPr algn="just" fontAlgn="base"/>
            <a:endParaRPr lang="he-IL" sz="2800" u="sng" dirty="0" smtClean="0">
              <a:latin typeface="SBL Hebrew" panose="02000000000000000000" pitchFamily="2" charset="-79"/>
              <a:cs typeface="SBL Hebrew" panose="02000000000000000000" pitchFamily="2" charset="-79"/>
            </a:endParaRPr>
          </a:p>
          <a:p>
            <a:pPr algn="just" fontAlgn="base"/>
            <a:r>
              <a:rPr lang="he-IL" sz="2800" dirty="0">
                <a:latin typeface="SBL Hebrew" panose="02000000000000000000" pitchFamily="2" charset="-79"/>
                <a:cs typeface="SBL Hebrew" panose="02000000000000000000" pitchFamily="2" charset="-79"/>
              </a:rPr>
              <a:t>שָׁא֣וּל וִיהוֹנָתָ֗ן הַנֶּאֱהָבִ֤ים </a:t>
            </a:r>
            <a:r>
              <a:rPr lang="he-IL" sz="2800" dirty="0" err="1">
                <a:latin typeface="SBL Hebrew" panose="02000000000000000000" pitchFamily="2" charset="-79"/>
                <a:cs typeface="SBL Hebrew" panose="02000000000000000000" pitchFamily="2" charset="-79"/>
              </a:rPr>
              <a:t>וְהַנְּעִימִם</a:t>
            </a:r>
            <a:r>
              <a:rPr lang="he-IL" sz="2800" dirty="0">
                <a:latin typeface="SBL Hebrew" panose="02000000000000000000" pitchFamily="2" charset="-79"/>
                <a:cs typeface="SBL Hebrew" panose="02000000000000000000" pitchFamily="2" charset="-79"/>
              </a:rPr>
              <a:t>֙ בְּחַיֵּיהֶ֔ם וּבְמוֹתָ֖ם לֹ֣א נִפְרָ֑דוּ מִנְּשָׁרִ֣ים קַ֔לּוּ מֵאֲרָי֖וֹת </a:t>
            </a:r>
            <a:r>
              <a:rPr lang="he-IL" sz="2800" dirty="0" smtClean="0">
                <a:latin typeface="SBL Hebrew" panose="02000000000000000000" pitchFamily="2" charset="-79"/>
                <a:cs typeface="SBL Hebrew" panose="02000000000000000000" pitchFamily="2" charset="-79"/>
              </a:rPr>
              <a:t>גָּבֵֽרוּ</a:t>
            </a:r>
          </a:p>
          <a:p>
            <a:pPr algn="just" fontAlgn="base"/>
            <a:endParaRPr lang="he-IL" sz="2800" b="0" dirty="0">
              <a:solidFill>
                <a:schemeClr val="bg1">
                  <a:lumMod val="50000"/>
                </a:schemeClr>
              </a:solidFill>
              <a:effectLst/>
              <a:latin typeface="SBL Hebrew" panose="02000000000000000000" pitchFamily="2" charset="-79"/>
              <a:cs typeface="SBL Hebrew" panose="02000000000000000000" pitchFamily="2" charset="-79"/>
            </a:endParaRPr>
          </a:p>
          <a:p>
            <a:pPr algn="just" fontAlgn="base"/>
            <a:r>
              <a:rPr lang="he-IL" sz="2800" dirty="0">
                <a:latin typeface="SBL Hebrew" panose="02000000000000000000" pitchFamily="2" charset="-79"/>
                <a:cs typeface="SBL Hebrew" panose="02000000000000000000" pitchFamily="2" charset="-79"/>
              </a:rPr>
              <a:t>לוּלֵי֙ יְהֹוָ֣ה צְבָא֔וֹת הוֹתִ֥יר לָ֛נוּ שָׂרִ֖יד כִּמְעָ֑ט כִּסְדֹ֣ם הָיִ֔ינוּ </a:t>
            </a:r>
            <a:r>
              <a:rPr lang="he-IL" sz="2800" dirty="0" err="1">
                <a:latin typeface="SBL Hebrew" panose="02000000000000000000" pitchFamily="2" charset="-79"/>
                <a:cs typeface="SBL Hebrew" panose="02000000000000000000" pitchFamily="2" charset="-79"/>
              </a:rPr>
              <a:t>לַעֲמֹרָ֖ה</a:t>
            </a:r>
            <a:r>
              <a:rPr lang="he-IL" sz="2800" dirty="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דָּמִֽינוּ</a:t>
            </a:r>
          </a:p>
          <a:p>
            <a:pPr algn="just" fontAlgn="base"/>
            <a:endParaRPr lang="he-IL" sz="2800" b="0" dirty="0">
              <a:solidFill>
                <a:schemeClr val="bg1">
                  <a:lumMod val="50000"/>
                </a:schemeClr>
              </a:solidFill>
              <a:effectLst/>
              <a:latin typeface="SBL Hebrew" panose="02000000000000000000" pitchFamily="2" charset="-79"/>
              <a:cs typeface="SBL Hebrew" panose="02000000000000000000" pitchFamily="2" charset="-79"/>
            </a:endParaRPr>
          </a:p>
          <a:p>
            <a:pPr algn="just" fontAlgn="base"/>
            <a:r>
              <a:rPr lang="he-IL" sz="2800" dirty="0">
                <a:latin typeface="SBL Hebrew" panose="02000000000000000000" pitchFamily="2" charset="-79"/>
                <a:cs typeface="SBL Hebrew" panose="02000000000000000000" pitchFamily="2" charset="-79"/>
              </a:rPr>
              <a:t>ק֣וֹל קוֹרֵ֔א בַּמִּדְבָּ֕ר פַּנּ֖וּ דֶּ֣רֶךְ יְהֹוָ֑ה יַשְּׁרוּ֙ בָּעֲרָבָ֔ה מְסִלָּ֖ה </a:t>
            </a:r>
            <a:r>
              <a:rPr lang="he-IL" sz="2800" dirty="0" err="1" smtClean="0">
                <a:latin typeface="SBL Hebrew" panose="02000000000000000000" pitchFamily="2" charset="-79"/>
                <a:cs typeface="SBL Hebrew" panose="02000000000000000000" pitchFamily="2" charset="-79"/>
              </a:rPr>
              <a:t>לֵאלֹהֵֽינו</a:t>
            </a:r>
            <a:r>
              <a:rPr lang="he-IL" sz="2800" dirty="0" smtClean="0">
                <a:latin typeface="SBL Hebrew" panose="02000000000000000000" pitchFamily="2" charset="-79"/>
                <a:cs typeface="SBL Hebrew" panose="02000000000000000000" pitchFamily="2" charset="-79"/>
              </a:rPr>
              <a:t>ּ</a:t>
            </a:r>
            <a:endParaRPr lang="he-IL" sz="2800" b="0" dirty="0">
              <a:solidFill>
                <a:schemeClr val="bg1">
                  <a:lumMod val="50000"/>
                </a:schemeClr>
              </a:solidFill>
              <a:effectLst/>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1080888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דוגמאות להשפעה על הפרשנות</a:t>
            </a:r>
            <a:endParaRPr lang="he-IL" b="1" dirty="0"/>
          </a:p>
        </p:txBody>
      </p:sp>
      <p:sp>
        <p:nvSpPr>
          <p:cNvPr id="4" name="מלבן 3"/>
          <p:cNvSpPr/>
          <p:nvPr/>
        </p:nvSpPr>
        <p:spPr>
          <a:xfrm>
            <a:off x="746449" y="876448"/>
            <a:ext cx="11327363" cy="5878532"/>
          </a:xfrm>
          <a:prstGeom prst="rect">
            <a:avLst/>
          </a:prstGeom>
        </p:spPr>
        <p:txBody>
          <a:bodyPr wrap="square">
            <a:spAutoFit/>
          </a:bodyPr>
          <a:lstStyle/>
          <a:p>
            <a:pPr fontAlgn="base"/>
            <a:r>
              <a:rPr lang="he-IL" sz="1200" dirty="0">
                <a:latin typeface="SBL Hebrew" panose="02000000000000000000" pitchFamily="2" charset="-79"/>
                <a:cs typeface="SBL Hebrew" panose="02000000000000000000" pitchFamily="2" charset="-79"/>
              </a:rPr>
              <a:t>אין כרבי וולף </a:t>
            </a:r>
            <a:r>
              <a:rPr lang="he-IL" sz="1200" dirty="0" err="1">
                <a:latin typeface="SBL Hebrew" panose="02000000000000000000" pitchFamily="2" charset="-79"/>
                <a:cs typeface="SBL Hebrew" panose="02000000000000000000" pitchFamily="2" charset="-79"/>
              </a:rPr>
              <a:t>היידנהיים</a:t>
            </a:r>
            <a:r>
              <a:rPr lang="he-IL" sz="1200" dirty="0">
                <a:latin typeface="SBL Hebrew" panose="02000000000000000000" pitchFamily="2" charset="-79"/>
                <a:cs typeface="SBL Hebrew" panose="02000000000000000000" pitchFamily="2" charset="-79"/>
              </a:rPr>
              <a:t> בדיוקיו בטעמי המקרא כדי להבין פשוטו של מקרא. בתורה נאמר: "ובני יעקב באו מן השדה כשמעם ויתעצבו האנשים </a:t>
            </a:r>
            <a:r>
              <a:rPr lang="he-IL" sz="1200" dirty="0" err="1">
                <a:latin typeface="SBL Hebrew" panose="02000000000000000000" pitchFamily="2" charset="-79"/>
                <a:cs typeface="SBL Hebrew" panose="02000000000000000000" pitchFamily="2" charset="-79"/>
              </a:rPr>
              <a:t>ויחר</a:t>
            </a:r>
            <a:r>
              <a:rPr lang="he-IL" sz="1200" dirty="0">
                <a:latin typeface="SBL Hebrew" panose="02000000000000000000" pitchFamily="2" charset="-79"/>
                <a:cs typeface="SBL Hebrew" panose="02000000000000000000" pitchFamily="2" charset="-79"/>
              </a:rPr>
              <a:t> להם מאוד" (בראשית לד, ז). במכילתא בסוף פרשת בשלח [מובא ב'תורה שלמה' כאן] </a:t>
            </a:r>
            <a:r>
              <a:rPr lang="he-IL" sz="1200" dirty="0" err="1">
                <a:latin typeface="SBL Hebrew" panose="02000000000000000000" pitchFamily="2" charset="-79"/>
                <a:cs typeface="SBL Hebrew" panose="02000000000000000000" pitchFamily="2" charset="-79"/>
              </a:rPr>
              <a:t>צויין</a:t>
            </a:r>
            <a:r>
              <a:rPr lang="he-IL" sz="1200" dirty="0">
                <a:latin typeface="SBL Hebrew" panose="02000000000000000000" pitchFamily="2" charset="-79"/>
                <a:cs typeface="SBL Hebrew" panose="02000000000000000000" pitchFamily="2" charset="-79"/>
              </a:rPr>
              <a:t> שגם פסוק זה שייך לפסוקים שלא ברור איך לקרוא אותם, האם "כשמעם" שייך למעלה או למטה: האם בני יעקב שמעו על המעשה רק כאשר באו הביתה, או אולי שמעו כבר בשדה על מה שהתרחש ומיהרו הביתה. רבי וולף </a:t>
            </a:r>
            <a:r>
              <a:rPr lang="he-IL" sz="1200" dirty="0" err="1">
                <a:latin typeface="SBL Hebrew" panose="02000000000000000000" pitchFamily="2" charset="-79"/>
                <a:cs typeface="SBL Hebrew" panose="02000000000000000000" pitchFamily="2" charset="-79"/>
              </a:rPr>
              <a:t>היידנהיים</a:t>
            </a:r>
            <a:r>
              <a:rPr lang="he-IL" sz="1200" dirty="0">
                <a:latin typeface="SBL Hebrew" panose="02000000000000000000" pitchFamily="2" charset="-79"/>
                <a:cs typeface="SBL Hebrew" panose="02000000000000000000" pitchFamily="2" charset="-79"/>
              </a:rPr>
              <a:t> מצביע בפירוש 'מפורש' על כך, שהמילה "כשמעם" מוטעמת </a:t>
            </a:r>
            <a:r>
              <a:rPr lang="he-IL" sz="1200" dirty="0" err="1">
                <a:latin typeface="SBL Hebrew" panose="02000000000000000000" pitchFamily="2" charset="-79"/>
                <a:cs typeface="SBL Hebrew" panose="02000000000000000000" pitchFamily="2" charset="-79"/>
              </a:rPr>
              <a:t>בזקף</a:t>
            </a:r>
            <a:r>
              <a:rPr lang="he-IL" sz="1200" dirty="0">
                <a:latin typeface="SBL Hebrew" panose="02000000000000000000" pitchFamily="2" charset="-79"/>
                <a:cs typeface="SBL Hebrew" panose="02000000000000000000" pitchFamily="2" charset="-79"/>
              </a:rPr>
              <a:t> קטן, טעם מפסיק, כלומר "שהוא שב אל מעלה" - בני יעקב באו מן השדה כשמעם, הם "שמעו המעשה הרע הזה ומיהרו לבוא".</a:t>
            </a:r>
            <a:br>
              <a:rPr lang="he-IL" sz="1200" dirty="0">
                <a:latin typeface="SBL Hebrew" panose="02000000000000000000" pitchFamily="2" charset="-79"/>
                <a:cs typeface="SBL Hebrew" panose="02000000000000000000" pitchFamily="2" charset="-79"/>
              </a:rPr>
            </a:br>
            <a:endParaRPr lang="he-IL" sz="1200" dirty="0">
              <a:latin typeface="SBL Hebrew" panose="02000000000000000000" pitchFamily="2" charset="-79"/>
              <a:cs typeface="SBL Hebrew" panose="02000000000000000000" pitchFamily="2" charset="-79"/>
            </a:endParaRPr>
          </a:p>
          <a:p>
            <a:pPr algn="just" fontAlgn="base"/>
            <a:r>
              <a:rPr lang="he-IL" sz="2400" dirty="0" smtClean="0">
                <a:latin typeface="SBL Hebrew" panose="02000000000000000000" pitchFamily="2" charset="-79"/>
                <a:cs typeface="SBL Hebrew" panose="02000000000000000000" pitchFamily="2" charset="-79"/>
              </a:rPr>
              <a:t>וּבְנֵ֨י </a:t>
            </a:r>
            <a:r>
              <a:rPr lang="he-IL" sz="2400" dirty="0">
                <a:latin typeface="SBL Hebrew" panose="02000000000000000000" pitchFamily="2" charset="-79"/>
                <a:cs typeface="SBL Hebrew" panose="02000000000000000000" pitchFamily="2" charset="-79"/>
              </a:rPr>
              <a:t>יַעֲקֹ֜ב בָּ֤אוּ </a:t>
            </a:r>
            <a:r>
              <a:rPr lang="he-IL" sz="2400" dirty="0" err="1">
                <a:latin typeface="SBL Hebrew" panose="02000000000000000000" pitchFamily="2" charset="-79"/>
                <a:cs typeface="SBL Hebrew" panose="02000000000000000000" pitchFamily="2" charset="-79"/>
              </a:rPr>
              <a:t>מִן־הַשָּׂדֶה</a:t>
            </a:r>
            <a:r>
              <a:rPr lang="he-IL" sz="2400" dirty="0">
                <a:latin typeface="SBL Hebrew" panose="02000000000000000000" pitchFamily="2" charset="-79"/>
                <a:cs typeface="SBL Hebrew" panose="02000000000000000000" pitchFamily="2" charset="-79"/>
              </a:rPr>
              <a:t>֙ </a:t>
            </a:r>
            <a:r>
              <a:rPr lang="he-IL" sz="2400" dirty="0" err="1">
                <a:solidFill>
                  <a:srgbClr val="C00000"/>
                </a:solidFill>
                <a:latin typeface="SBL Hebrew" panose="02000000000000000000" pitchFamily="2" charset="-79"/>
                <a:cs typeface="SBL Hebrew" panose="02000000000000000000" pitchFamily="2" charset="-79"/>
              </a:rPr>
              <a:t>כְּשׇׁמְעָ֔ם</a:t>
            </a:r>
            <a:r>
              <a:rPr lang="he-IL" sz="2400" dirty="0">
                <a:solidFill>
                  <a:srgbClr val="C00000"/>
                </a:solidFill>
                <a:latin typeface="SBL Hebrew" panose="02000000000000000000" pitchFamily="2" charset="-79"/>
                <a:cs typeface="SBL Hebrew" panose="02000000000000000000" pitchFamily="2" charset="-79"/>
              </a:rPr>
              <a:t> </a:t>
            </a:r>
            <a:r>
              <a:rPr lang="he-IL" sz="2400" dirty="0">
                <a:latin typeface="SBL Hebrew" panose="02000000000000000000" pitchFamily="2" charset="-79"/>
                <a:cs typeface="SBL Hebrew" panose="02000000000000000000" pitchFamily="2" charset="-79"/>
              </a:rPr>
              <a:t>וַיִּֽתְעַצְּבוּ֙ הָֽאֲנָשִׁ֔ים </a:t>
            </a:r>
            <a:r>
              <a:rPr lang="he-IL" sz="2400" dirty="0" err="1">
                <a:latin typeface="SBL Hebrew" panose="02000000000000000000" pitchFamily="2" charset="-79"/>
                <a:cs typeface="SBL Hebrew" panose="02000000000000000000" pitchFamily="2" charset="-79"/>
              </a:rPr>
              <a:t>וַיִּ֥חַר</a:t>
            </a:r>
            <a:r>
              <a:rPr lang="he-IL" sz="2400" dirty="0">
                <a:latin typeface="SBL Hebrew" panose="02000000000000000000" pitchFamily="2" charset="-79"/>
                <a:cs typeface="SBL Hebrew" panose="02000000000000000000" pitchFamily="2" charset="-79"/>
              </a:rPr>
              <a:t> לָהֶ֖ם </a:t>
            </a:r>
            <a:r>
              <a:rPr lang="he-IL" sz="2400" dirty="0" smtClean="0">
                <a:latin typeface="SBL Hebrew" panose="02000000000000000000" pitchFamily="2" charset="-79"/>
                <a:cs typeface="SBL Hebrew" panose="02000000000000000000" pitchFamily="2" charset="-79"/>
              </a:rPr>
              <a:t>מְאֹ֑ד</a:t>
            </a:r>
          </a:p>
          <a:p>
            <a:pPr algn="just" fontAlgn="base"/>
            <a:endParaRPr lang="he-IL" sz="2000" dirty="0">
              <a:latin typeface="SBL Hebrew" panose="02000000000000000000" pitchFamily="2" charset="-79"/>
              <a:cs typeface="SBL Hebrew" panose="02000000000000000000" pitchFamily="2" charset="-79"/>
            </a:endParaRPr>
          </a:p>
          <a:p>
            <a:pPr fontAlgn="base"/>
            <a:endParaRPr lang="he-IL" sz="1200" dirty="0">
              <a:latin typeface="SBL Hebrew" panose="02000000000000000000" pitchFamily="2" charset="-79"/>
              <a:cs typeface="SBL Hebrew" panose="02000000000000000000" pitchFamily="2" charset="-79"/>
            </a:endParaRPr>
          </a:p>
          <a:p>
            <a:pPr fontAlgn="base"/>
            <a:r>
              <a:rPr lang="he-IL" sz="1200" dirty="0">
                <a:latin typeface="SBL Hebrew" panose="02000000000000000000" pitchFamily="2" charset="-79"/>
                <a:cs typeface="SBL Hebrew" panose="02000000000000000000" pitchFamily="2" charset="-79"/>
              </a:rPr>
              <a:t>יש מקום לאסוף את הסבריו הרבים של </a:t>
            </a:r>
            <a:r>
              <a:rPr lang="he-IL" sz="1200" dirty="0" err="1">
                <a:latin typeface="SBL Hebrew" panose="02000000000000000000" pitchFamily="2" charset="-79"/>
                <a:cs typeface="SBL Hebrew" panose="02000000000000000000" pitchFamily="2" charset="-79"/>
              </a:rPr>
              <a:t>הרוו"ה</a:t>
            </a:r>
            <a:r>
              <a:rPr lang="he-IL" sz="1200" dirty="0">
                <a:latin typeface="SBL Hebrew" panose="02000000000000000000" pitchFamily="2" charset="-79"/>
                <a:cs typeface="SBL Hebrew" panose="02000000000000000000" pitchFamily="2" charset="-79"/>
              </a:rPr>
              <a:t> המיוסדים על טעמי המקרא, הן בפירושיו לתורה, הן בפירושיו לנ"ך. כך למשל בפירושו להפטרה ביום ראשון של ראש השנה. חנה אמרה: "שבעים בלחם נשכרו" (שמ"א ב, ה). אפשר לפרש 'שבעים בלחם - נשכרו', או 'שבעים - בלחם נשכרו'. </a:t>
            </a:r>
            <a:r>
              <a:rPr lang="he-IL" sz="1200" dirty="0" err="1">
                <a:latin typeface="SBL Hebrew" panose="02000000000000000000" pitchFamily="2" charset="-79"/>
                <a:cs typeface="SBL Hebrew" panose="02000000000000000000" pitchFamily="2" charset="-79"/>
              </a:rPr>
              <a:t>רוו"ה</a:t>
            </a:r>
            <a:r>
              <a:rPr lang="he-IL" sz="1200" dirty="0">
                <a:latin typeface="SBL Hebrew" panose="02000000000000000000" pitchFamily="2" charset="-79"/>
                <a:cs typeface="SBL Hebrew" panose="02000000000000000000" pitchFamily="2" charset="-79"/>
              </a:rPr>
              <a:t> מוכיח בפירושו למחזור, שלפי הטעמים הכוונה 'שבעים בלחם - נשכרו".</a:t>
            </a:r>
            <a:br>
              <a:rPr lang="he-IL" sz="1200" dirty="0">
                <a:latin typeface="SBL Hebrew" panose="02000000000000000000" pitchFamily="2" charset="-79"/>
                <a:cs typeface="SBL Hebrew" panose="02000000000000000000" pitchFamily="2" charset="-79"/>
              </a:rPr>
            </a:br>
            <a:endParaRPr lang="he-IL" sz="1200" dirty="0">
              <a:latin typeface="SBL Hebrew" panose="02000000000000000000" pitchFamily="2" charset="-79"/>
              <a:cs typeface="SBL Hebrew" panose="02000000000000000000" pitchFamily="2" charset="-79"/>
            </a:endParaRPr>
          </a:p>
          <a:p>
            <a:pPr fontAlgn="base"/>
            <a:r>
              <a:rPr lang="he-IL" sz="2400" dirty="0">
                <a:latin typeface="SBL Hebrew" panose="02000000000000000000" pitchFamily="2" charset="-79"/>
                <a:cs typeface="SBL Hebrew" panose="02000000000000000000" pitchFamily="2" charset="-79"/>
              </a:rPr>
              <a:t>שְׂבֵעִ֤ים </a:t>
            </a:r>
            <a:r>
              <a:rPr lang="he-IL" sz="2400" dirty="0">
                <a:solidFill>
                  <a:srgbClr val="C00000"/>
                </a:solidFill>
                <a:latin typeface="SBL Hebrew" panose="02000000000000000000" pitchFamily="2" charset="-79"/>
                <a:cs typeface="SBL Hebrew" panose="02000000000000000000" pitchFamily="2" charset="-79"/>
              </a:rPr>
              <a:t>בַּלֶּ֙חֶם֙</a:t>
            </a:r>
            <a:r>
              <a:rPr lang="he-IL" sz="2400" dirty="0">
                <a:latin typeface="SBL Hebrew" panose="02000000000000000000" pitchFamily="2" charset="-79"/>
                <a:cs typeface="SBL Hebrew" panose="02000000000000000000" pitchFamily="2" charset="-79"/>
              </a:rPr>
              <a:t> נִשְׂכָּ֔רוּ וּרְעֵבִ֖ים </a:t>
            </a:r>
            <a:r>
              <a:rPr lang="he-IL" sz="2400" dirty="0" smtClean="0">
                <a:latin typeface="SBL Hebrew" panose="02000000000000000000" pitchFamily="2" charset="-79"/>
                <a:cs typeface="SBL Hebrew" panose="02000000000000000000" pitchFamily="2" charset="-79"/>
              </a:rPr>
              <a:t>חָדֵ֑לּוּ</a:t>
            </a:r>
          </a:p>
          <a:p>
            <a:pPr fontAlgn="base"/>
            <a:endParaRPr lang="he-IL" sz="2000" dirty="0">
              <a:latin typeface="SBL Hebrew" panose="02000000000000000000" pitchFamily="2" charset="-79"/>
              <a:cs typeface="SBL Hebrew" panose="02000000000000000000" pitchFamily="2" charset="-79"/>
            </a:endParaRPr>
          </a:p>
          <a:p>
            <a:pPr fontAlgn="base"/>
            <a:r>
              <a:rPr lang="he-IL" sz="1200" dirty="0">
                <a:latin typeface="SBL Hebrew" panose="02000000000000000000" pitchFamily="2" charset="-79"/>
                <a:cs typeface="SBL Hebrew" panose="02000000000000000000" pitchFamily="2" charset="-79"/>
              </a:rPr>
              <a:t>הרב יהודה ליב </a:t>
            </a:r>
            <a:r>
              <a:rPr lang="he-IL" sz="1200" dirty="0" err="1">
                <a:latin typeface="SBL Hebrew" panose="02000000000000000000" pitchFamily="2" charset="-79"/>
                <a:cs typeface="SBL Hebrew" panose="02000000000000000000" pitchFamily="2" charset="-79"/>
              </a:rPr>
              <a:t>פרנקפורטר</a:t>
            </a:r>
            <a:r>
              <a:rPr lang="he-IL" sz="1200" dirty="0">
                <a:latin typeface="SBL Hebrew" panose="02000000000000000000" pitchFamily="2" charset="-79"/>
                <a:cs typeface="SBL Hebrew" panose="02000000000000000000" pitchFamily="2" charset="-79"/>
              </a:rPr>
              <a:t> מסתמך בכמה מקומות בפירושו 'הרכסים לבקעה' (</a:t>
            </a:r>
            <a:r>
              <a:rPr lang="he-IL" sz="1200" dirty="0" err="1">
                <a:latin typeface="SBL Hebrew" panose="02000000000000000000" pitchFamily="2" charset="-79"/>
                <a:cs typeface="SBL Hebrew" panose="02000000000000000000" pitchFamily="2" charset="-79"/>
              </a:rPr>
              <a:t>אלטונא</a:t>
            </a:r>
            <a:r>
              <a:rPr lang="he-IL" sz="1200" dirty="0">
                <a:latin typeface="SBL Hebrew" panose="02000000000000000000" pitchFamily="2" charset="-79"/>
                <a:cs typeface="SBL Hebrew" panose="02000000000000000000" pitchFamily="2" charset="-79"/>
              </a:rPr>
              <a:t> תקע"ה - 1815) על טעמי המקרא</a:t>
            </a:r>
            <a:r>
              <a:rPr lang="en-US" sz="1200" dirty="0">
                <a:latin typeface="SBL Hebrew" panose="02000000000000000000" pitchFamily="2" charset="-79"/>
                <a:cs typeface="SBL Hebrew" panose="02000000000000000000" pitchFamily="2" charset="-79"/>
              </a:rPr>
              <a:t>k. </a:t>
            </a:r>
            <a:r>
              <a:rPr lang="he-IL" sz="1200" dirty="0">
                <a:latin typeface="SBL Hebrew" panose="02000000000000000000" pitchFamily="2" charset="-79"/>
                <a:cs typeface="SBL Hebrew" panose="02000000000000000000" pitchFamily="2" charset="-79"/>
              </a:rPr>
              <a:t>הוא מתלונן: "יש לתמוה על המפרשים ז"ל שחיברו... מבלי להקפיד על פסקי הטעמים" (בראשית ד, </a:t>
            </a:r>
            <a:r>
              <a:rPr lang="he-IL" sz="1200" dirty="0" err="1">
                <a:latin typeface="SBL Hebrew" panose="02000000000000000000" pitchFamily="2" charset="-79"/>
                <a:cs typeface="SBL Hebrew" panose="02000000000000000000" pitchFamily="2" charset="-79"/>
              </a:rPr>
              <a:t>יב</a:t>
            </a:r>
            <a:r>
              <a:rPr lang="he-IL" sz="1200" dirty="0">
                <a:latin typeface="SBL Hebrew" panose="02000000000000000000" pitchFamily="2" charset="-79"/>
                <a:cs typeface="SBL Hebrew" panose="02000000000000000000" pitchFamily="2" charset="-79"/>
              </a:rPr>
              <a:t>); ועוד: "</a:t>
            </a:r>
            <a:r>
              <a:rPr lang="he-IL" sz="1200" dirty="0" err="1">
                <a:latin typeface="SBL Hebrew" panose="02000000000000000000" pitchFamily="2" charset="-79"/>
                <a:cs typeface="SBL Hebrew" panose="02000000000000000000" pitchFamily="2" charset="-79"/>
              </a:rPr>
              <a:t>ותימה</a:t>
            </a:r>
            <a:r>
              <a:rPr lang="he-IL" sz="1200" dirty="0">
                <a:latin typeface="SBL Hebrew" panose="02000000000000000000" pitchFamily="2" charset="-79"/>
                <a:cs typeface="SBL Hebrew" panose="02000000000000000000" pitchFamily="2" charset="-79"/>
              </a:rPr>
              <a:t> שלא הקפידו המפרשים ז"ל כאן על פסקי הטעמים" (בראשית </a:t>
            </a:r>
            <a:r>
              <a:rPr lang="he-IL" sz="1200" dirty="0" err="1">
                <a:latin typeface="SBL Hebrew" panose="02000000000000000000" pitchFamily="2" charset="-79"/>
                <a:cs typeface="SBL Hebrew" panose="02000000000000000000" pitchFamily="2" charset="-79"/>
              </a:rPr>
              <a:t>טז</a:t>
            </a:r>
            <a:r>
              <a:rPr lang="he-IL" sz="1200" dirty="0">
                <a:latin typeface="SBL Hebrew" panose="02000000000000000000" pitchFamily="2" charset="-79"/>
                <a:cs typeface="SBL Hebrew" panose="02000000000000000000" pitchFamily="2" charset="-79"/>
              </a:rPr>
              <a:t>, יד); ושוב: "ולא נודע מדוע לא חשו המפרשים ז"ל לפסקי הטעמים כאן" (בראשית כ, </a:t>
            </a:r>
            <a:r>
              <a:rPr lang="he-IL" sz="1200" dirty="0" err="1">
                <a:latin typeface="SBL Hebrew" panose="02000000000000000000" pitchFamily="2" charset="-79"/>
                <a:cs typeface="SBL Hebrew" panose="02000000000000000000" pitchFamily="2" charset="-79"/>
              </a:rPr>
              <a:t>יג</a:t>
            </a:r>
            <a:r>
              <a:rPr lang="he-IL" sz="1200" dirty="0">
                <a:latin typeface="SBL Hebrew" panose="02000000000000000000" pitchFamily="2" charset="-79"/>
                <a:cs typeface="SBL Hebrew" panose="02000000000000000000" pitchFamily="2" charset="-79"/>
              </a:rPr>
              <a:t>). בין פירושיו בכוונת הטעמים, אפשר לציין את פירושו לבראשית טו </a:t>
            </a:r>
            <a:r>
              <a:rPr lang="he-IL" sz="1200" dirty="0" err="1">
                <a:latin typeface="SBL Hebrew" panose="02000000000000000000" pitchFamily="2" charset="-79"/>
                <a:cs typeface="SBL Hebrew" panose="02000000000000000000" pitchFamily="2" charset="-79"/>
              </a:rPr>
              <a:t>יג</a:t>
            </a:r>
            <a:r>
              <a:rPr lang="he-IL" sz="1200" dirty="0">
                <a:latin typeface="SBL Hebrew" panose="02000000000000000000" pitchFamily="2" charset="-79"/>
                <a:cs typeface="SBL Hebrew" panose="02000000000000000000" pitchFamily="2" charset="-79"/>
              </a:rPr>
              <a:t>: "ויאמר לאברם ידע תדע כי גר יהיה זרעך בארץ לא להם ועבדום וענו אתם, ארבע מאות שנה". בעל הטעמים שם אתנחתא אחרי "וענו אתם" ולא אחרי "בארץ לא להם". אתנחתא תחת "בארץ לא להם" מחבר את "וענו אתם" עם "ארבע מאות שנה", ואילו האתנחתא תחת "וענו אתם" מפריד מילים אלו מ"ארבע מאות שנה", ללמדנו שהגרות תהיה ארבע מאות שנה, אבל לא העינוי.</a:t>
            </a:r>
            <a:br>
              <a:rPr lang="he-IL" sz="1200" dirty="0">
                <a:latin typeface="SBL Hebrew" panose="02000000000000000000" pitchFamily="2" charset="-79"/>
                <a:cs typeface="SBL Hebrew" panose="02000000000000000000" pitchFamily="2" charset="-79"/>
              </a:rPr>
            </a:br>
            <a:r>
              <a:rPr lang="he-IL" sz="1200" dirty="0">
                <a:latin typeface="SBL Hebrew" panose="02000000000000000000" pitchFamily="2" charset="-79"/>
                <a:cs typeface="SBL Hebrew" panose="02000000000000000000" pitchFamily="2" charset="-79"/>
              </a:rPr>
              <a:t/>
            </a:r>
            <a:br>
              <a:rPr lang="he-IL" sz="1200" dirty="0">
                <a:latin typeface="SBL Hebrew" panose="02000000000000000000" pitchFamily="2" charset="-79"/>
                <a:cs typeface="SBL Hebrew" panose="02000000000000000000" pitchFamily="2" charset="-79"/>
              </a:rPr>
            </a:br>
            <a:r>
              <a:rPr lang="he-IL" sz="2400" dirty="0">
                <a:latin typeface="SBL Hebrew" panose="02000000000000000000" pitchFamily="2" charset="-79"/>
                <a:cs typeface="SBL Hebrew" panose="02000000000000000000" pitchFamily="2" charset="-79"/>
              </a:rPr>
              <a:t>וַיֹּ֣אמֶר לְאַבְרָ֗ם יָדֹ֨עַ תֵּדַ֜ע כִּי־גֵ֣ר ׀ יִהְיֶ֣ה זַרְעֲךָ֗ בְּאֶ֙רֶץ֙ לֹ֣א לָהֶ֔ם </a:t>
            </a:r>
            <a:r>
              <a:rPr lang="he-IL" sz="2400" dirty="0">
                <a:solidFill>
                  <a:srgbClr val="C00000"/>
                </a:solidFill>
                <a:latin typeface="SBL Hebrew" panose="02000000000000000000" pitchFamily="2" charset="-79"/>
                <a:cs typeface="SBL Hebrew" panose="02000000000000000000" pitchFamily="2" charset="-79"/>
              </a:rPr>
              <a:t>וַעֲבָד֖וּם וְעִנּ֣וּ אֹתָ֑ם </a:t>
            </a:r>
            <a:r>
              <a:rPr lang="he-IL" sz="2400" dirty="0">
                <a:latin typeface="SBL Hebrew" panose="02000000000000000000" pitchFamily="2" charset="-79"/>
                <a:cs typeface="SBL Hebrew" panose="02000000000000000000" pitchFamily="2" charset="-79"/>
              </a:rPr>
              <a:t>אַרְבַּ֥ע מֵא֖וֹת שָׁנָֽה</a:t>
            </a:r>
          </a:p>
          <a:p>
            <a:r>
              <a:rPr lang="he-IL" sz="1200" dirty="0">
                <a:latin typeface="SBL Hebrew" panose="02000000000000000000" pitchFamily="2" charset="-79"/>
                <a:cs typeface="SBL Hebrew" panose="02000000000000000000" pitchFamily="2" charset="-79"/>
              </a:rPr>
              <a:t/>
            </a:r>
            <a:br>
              <a:rPr lang="he-IL" sz="1200" dirty="0">
                <a:latin typeface="SBL Hebrew" panose="02000000000000000000" pitchFamily="2" charset="-79"/>
                <a:cs typeface="SBL Hebrew" panose="02000000000000000000" pitchFamily="2" charset="-79"/>
              </a:rPr>
            </a:br>
            <a:r>
              <a:rPr lang="he-IL" sz="1200" dirty="0">
                <a:latin typeface="SBL Hebrew" panose="02000000000000000000" pitchFamily="2" charset="-79"/>
                <a:cs typeface="SBL Hebrew" panose="02000000000000000000" pitchFamily="2" charset="-79"/>
              </a:rPr>
              <a:t>קיימות הזדמנות שונות לשלב את טעמי המקרא בלימוד חומש. בלימוד פרשת "זכור את אשר עשה לך עמלק" מתעוררת השאלה, מה כוונת "ואתה </a:t>
            </a:r>
            <a:r>
              <a:rPr lang="he-IL" sz="1200" dirty="0" err="1">
                <a:latin typeface="SBL Hebrew" panose="02000000000000000000" pitchFamily="2" charset="-79"/>
                <a:cs typeface="SBL Hebrew" panose="02000000000000000000" pitchFamily="2" charset="-79"/>
              </a:rPr>
              <a:t>עיף</a:t>
            </a:r>
            <a:r>
              <a:rPr lang="he-IL" sz="1200" dirty="0">
                <a:latin typeface="SBL Hebrew" panose="02000000000000000000" pitchFamily="2" charset="-79"/>
                <a:cs typeface="SBL Hebrew" panose="02000000000000000000" pitchFamily="2" charset="-79"/>
              </a:rPr>
              <a:t> ויגע ולא ירא אלוקים" (דברים כה, </a:t>
            </a:r>
            <a:r>
              <a:rPr lang="he-IL" sz="1200" dirty="0" err="1">
                <a:latin typeface="SBL Hebrew" panose="02000000000000000000" pitchFamily="2" charset="-79"/>
                <a:cs typeface="SBL Hebrew" panose="02000000000000000000" pitchFamily="2" charset="-79"/>
              </a:rPr>
              <a:t>יח</a:t>
            </a:r>
            <a:r>
              <a:rPr lang="he-IL" sz="1200" dirty="0">
                <a:latin typeface="SBL Hebrew" panose="02000000000000000000" pitchFamily="2" charset="-79"/>
                <a:cs typeface="SBL Hebrew" panose="02000000000000000000" pitchFamily="2" charset="-79"/>
              </a:rPr>
              <a:t>)? האם "ולא ירא אלוקים" מתייחס לעם ישראל, כמו דעת ה"העמק דבר", או "ולא ירא אלוקים" מתייחס לעמלק? המכילתא בסוף פרשת בשלח מביאה שתי דעות בנידון. טעמי המקרא נוטים לייחס את "ולא ירא אלוקים" לעמלק. טעם האתנחתא תחת "ויגע" מבדיל בצורה ברורה בין "ואתה </a:t>
            </a:r>
            <a:r>
              <a:rPr lang="he-IL" sz="1200" dirty="0" err="1">
                <a:latin typeface="SBL Hebrew" panose="02000000000000000000" pitchFamily="2" charset="-79"/>
                <a:cs typeface="SBL Hebrew" panose="02000000000000000000" pitchFamily="2" charset="-79"/>
              </a:rPr>
              <a:t>עיף</a:t>
            </a:r>
            <a:r>
              <a:rPr lang="he-IL" sz="1200" dirty="0">
                <a:latin typeface="SBL Hebrew" panose="02000000000000000000" pitchFamily="2" charset="-79"/>
                <a:cs typeface="SBL Hebrew" panose="02000000000000000000" pitchFamily="2" charset="-79"/>
              </a:rPr>
              <a:t> ויגע" ובין "ולא ירא אלוקים"</a:t>
            </a:r>
            <a:br>
              <a:rPr lang="he-IL" sz="1200" dirty="0">
                <a:latin typeface="SBL Hebrew" panose="02000000000000000000" pitchFamily="2" charset="-79"/>
                <a:cs typeface="SBL Hebrew" panose="02000000000000000000" pitchFamily="2" charset="-79"/>
              </a:rPr>
            </a:br>
            <a:r>
              <a:rPr lang="he-IL" sz="1200" dirty="0">
                <a:latin typeface="SBL Hebrew" panose="02000000000000000000" pitchFamily="2" charset="-79"/>
                <a:cs typeface="SBL Hebrew" panose="02000000000000000000" pitchFamily="2" charset="-79"/>
              </a:rPr>
              <a:t/>
            </a:r>
            <a:br>
              <a:rPr lang="he-IL" sz="1200" dirty="0">
                <a:latin typeface="SBL Hebrew" panose="02000000000000000000" pitchFamily="2" charset="-79"/>
                <a:cs typeface="SBL Hebrew" panose="02000000000000000000" pitchFamily="2" charset="-79"/>
              </a:rPr>
            </a:br>
            <a:r>
              <a:rPr lang="he-IL" sz="2400" dirty="0" smtClean="0">
                <a:latin typeface="SBL Hebrew" panose="02000000000000000000" pitchFamily="2" charset="-79"/>
                <a:cs typeface="SBL Hebrew" panose="02000000000000000000" pitchFamily="2" charset="-79"/>
              </a:rPr>
              <a:t>אֲשֶׁ֨ר </a:t>
            </a:r>
            <a:r>
              <a:rPr lang="he-IL" sz="2400" dirty="0" err="1">
                <a:latin typeface="SBL Hebrew" panose="02000000000000000000" pitchFamily="2" charset="-79"/>
                <a:cs typeface="SBL Hebrew" panose="02000000000000000000" pitchFamily="2" charset="-79"/>
              </a:rPr>
              <a:t>קָֽרְך</a:t>
            </a:r>
            <a:r>
              <a:rPr lang="he-IL" sz="2400" dirty="0">
                <a:latin typeface="SBL Hebrew" panose="02000000000000000000" pitchFamily="2" charset="-79"/>
                <a:cs typeface="SBL Hebrew" panose="02000000000000000000" pitchFamily="2" charset="-79"/>
              </a:rPr>
              <a:t>ָ֜ בַּדֶּ֗רֶךְ וַיְזַנֵּ֤ב בְּךָ֙ </a:t>
            </a:r>
            <a:r>
              <a:rPr lang="he-IL" sz="2400" dirty="0" err="1">
                <a:latin typeface="SBL Hebrew" panose="02000000000000000000" pitchFamily="2" charset="-79"/>
                <a:cs typeface="SBL Hebrew" panose="02000000000000000000" pitchFamily="2" charset="-79"/>
              </a:rPr>
              <a:t>כׇּל־הַנֶּחֱשָׁלִ֣ים</a:t>
            </a:r>
            <a:r>
              <a:rPr lang="he-IL" sz="2400" dirty="0">
                <a:latin typeface="SBL Hebrew" panose="02000000000000000000" pitchFamily="2" charset="-79"/>
                <a:cs typeface="SBL Hebrew" panose="02000000000000000000" pitchFamily="2" charset="-79"/>
              </a:rPr>
              <a:t> אַֽחֲרֶ֔יךָ </a:t>
            </a:r>
            <a:r>
              <a:rPr lang="he-IL" sz="2400" dirty="0">
                <a:solidFill>
                  <a:srgbClr val="C00000"/>
                </a:solidFill>
                <a:latin typeface="SBL Hebrew" panose="02000000000000000000" pitchFamily="2" charset="-79"/>
                <a:cs typeface="SBL Hebrew" panose="02000000000000000000" pitchFamily="2" charset="-79"/>
              </a:rPr>
              <a:t>וְאַתָּ֖ה </a:t>
            </a:r>
            <a:r>
              <a:rPr lang="he-IL" sz="2400" dirty="0" err="1">
                <a:solidFill>
                  <a:srgbClr val="C00000"/>
                </a:solidFill>
                <a:latin typeface="SBL Hebrew" panose="02000000000000000000" pitchFamily="2" charset="-79"/>
                <a:cs typeface="SBL Hebrew" panose="02000000000000000000" pitchFamily="2" charset="-79"/>
              </a:rPr>
              <a:t>עָיֵ֣ף</a:t>
            </a:r>
            <a:r>
              <a:rPr lang="he-IL" sz="2400" dirty="0">
                <a:solidFill>
                  <a:srgbClr val="C00000"/>
                </a:solidFill>
                <a:latin typeface="SBL Hebrew" panose="02000000000000000000" pitchFamily="2" charset="-79"/>
                <a:cs typeface="SBL Hebrew" panose="02000000000000000000" pitchFamily="2" charset="-79"/>
              </a:rPr>
              <a:t> וְיָגֵ֑עַ </a:t>
            </a:r>
            <a:r>
              <a:rPr lang="he-IL" sz="2400" dirty="0">
                <a:latin typeface="SBL Hebrew" panose="02000000000000000000" pitchFamily="2" charset="-79"/>
                <a:cs typeface="SBL Hebrew" panose="02000000000000000000" pitchFamily="2" charset="-79"/>
              </a:rPr>
              <a:t>וְלֹ֥א יָרֵ֖א </a:t>
            </a:r>
            <a:r>
              <a:rPr lang="he-IL" sz="2400" dirty="0" smtClean="0">
                <a:latin typeface="SBL Hebrew" panose="02000000000000000000" pitchFamily="2" charset="-79"/>
                <a:cs typeface="SBL Hebrew" panose="02000000000000000000" pitchFamily="2" charset="-79"/>
              </a:rPr>
              <a:t>אֱלֹהִֽים</a:t>
            </a:r>
            <a:endParaRPr lang="he-IL" sz="2400" dirty="0">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108754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מטרה שניה לטעמים: הטעמה</a:t>
            </a:r>
            <a:endParaRPr lang="he-IL" b="1" dirty="0"/>
          </a:p>
        </p:txBody>
      </p:sp>
      <p:sp>
        <p:nvSpPr>
          <p:cNvPr id="4" name="מלבן 3"/>
          <p:cNvSpPr/>
          <p:nvPr/>
        </p:nvSpPr>
        <p:spPr>
          <a:xfrm>
            <a:off x="2080009" y="1576252"/>
            <a:ext cx="9424603" cy="2616101"/>
          </a:xfrm>
          <a:prstGeom prst="rect">
            <a:avLst/>
          </a:prstGeom>
        </p:spPr>
        <p:txBody>
          <a:bodyPr wrap="square">
            <a:spAutoFit/>
          </a:bodyPr>
          <a:lstStyle/>
          <a:p>
            <a:pPr algn="just" fontAlgn="base"/>
            <a:r>
              <a:rPr lang="he-IL" sz="2800" dirty="0" smtClean="0">
                <a:latin typeface="SBL Hebrew" panose="02000000000000000000" pitchFamily="2" charset="-79"/>
                <a:cs typeface="SBL Hebrew" panose="02000000000000000000" pitchFamily="2" charset="-79"/>
              </a:rPr>
              <a:t>"שָׁבוּ"</a:t>
            </a:r>
            <a:r>
              <a:rPr lang="en-US" sz="2800" dirty="0" smtClean="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 מלעיל או מלרע?</a:t>
            </a:r>
          </a:p>
          <a:p>
            <a:pPr algn="just" fontAlgn="base"/>
            <a:endParaRPr lang="he-IL" sz="2800" dirty="0">
              <a:latin typeface="SBL Hebrew" panose="02000000000000000000" pitchFamily="2" charset="-79"/>
              <a:cs typeface="SBL Hebrew" panose="02000000000000000000" pitchFamily="2" charset="-79"/>
            </a:endParaRPr>
          </a:p>
          <a:p>
            <a:pPr algn="just" fontAlgn="base"/>
            <a:r>
              <a:rPr lang="he-IL" sz="5400" dirty="0" smtClean="0">
                <a:latin typeface="SBL Hebrew" panose="02000000000000000000" pitchFamily="2" charset="-79"/>
                <a:cs typeface="SBL Hebrew" panose="02000000000000000000" pitchFamily="2" charset="-79"/>
              </a:rPr>
              <a:t>וְשָׁ֣בוּ </a:t>
            </a:r>
            <a:r>
              <a:rPr lang="he-IL" sz="5400" dirty="0">
                <a:latin typeface="SBL Hebrew" panose="02000000000000000000" pitchFamily="2" charset="-79"/>
                <a:cs typeface="SBL Hebrew" panose="02000000000000000000" pitchFamily="2" charset="-79"/>
              </a:rPr>
              <a:t>אֵלֶ֗יךָ </a:t>
            </a:r>
            <a:r>
              <a:rPr lang="he-IL" sz="5400" dirty="0" err="1">
                <a:latin typeface="SBL Hebrew" panose="02000000000000000000" pitchFamily="2" charset="-79"/>
                <a:cs typeface="SBL Hebrew" panose="02000000000000000000" pitchFamily="2" charset="-79"/>
              </a:rPr>
              <a:t>בְּכׇל־לְבָבָם</a:t>
            </a:r>
            <a:r>
              <a:rPr lang="he-IL" sz="5400" dirty="0">
                <a:latin typeface="SBL Hebrew" panose="02000000000000000000" pitchFamily="2" charset="-79"/>
                <a:cs typeface="SBL Hebrew" panose="02000000000000000000" pitchFamily="2" charset="-79"/>
              </a:rPr>
              <a:t>֙ </a:t>
            </a:r>
            <a:r>
              <a:rPr lang="he-IL" sz="5400" dirty="0" err="1">
                <a:latin typeface="SBL Hebrew" panose="02000000000000000000" pitchFamily="2" charset="-79"/>
                <a:cs typeface="SBL Hebrew" panose="02000000000000000000" pitchFamily="2" charset="-79"/>
              </a:rPr>
              <a:t>וּבְכׇל־נַפְשָׁ֔ם</a:t>
            </a:r>
            <a:r>
              <a:rPr lang="he-IL" sz="5400" dirty="0">
                <a:latin typeface="SBL Hebrew" panose="02000000000000000000" pitchFamily="2" charset="-79"/>
                <a:cs typeface="SBL Hebrew" panose="02000000000000000000" pitchFamily="2" charset="-79"/>
              </a:rPr>
              <a:t> בְּאֶ֥רֶץ </a:t>
            </a:r>
            <a:r>
              <a:rPr lang="he-IL" sz="5400" dirty="0" err="1">
                <a:latin typeface="SBL Hebrew" panose="02000000000000000000" pitchFamily="2" charset="-79"/>
                <a:cs typeface="SBL Hebrew" panose="02000000000000000000" pitchFamily="2" charset="-79"/>
              </a:rPr>
              <a:t>אֹיְבֵיהֶ֖ם</a:t>
            </a:r>
            <a:r>
              <a:rPr lang="he-IL" sz="5400" dirty="0">
                <a:latin typeface="SBL Hebrew" panose="02000000000000000000" pitchFamily="2" charset="-79"/>
                <a:cs typeface="SBL Hebrew" panose="02000000000000000000" pitchFamily="2" charset="-79"/>
              </a:rPr>
              <a:t> </a:t>
            </a:r>
            <a:r>
              <a:rPr lang="he-IL" sz="5400" dirty="0" err="1">
                <a:latin typeface="SBL Hebrew" panose="02000000000000000000" pitchFamily="2" charset="-79"/>
                <a:cs typeface="SBL Hebrew" panose="02000000000000000000" pitchFamily="2" charset="-79"/>
              </a:rPr>
              <a:t>אֲשֶׁר־שָׁב֣ו</a:t>
            </a:r>
            <a:r>
              <a:rPr lang="he-IL" sz="5400" dirty="0">
                <a:latin typeface="SBL Hebrew" panose="02000000000000000000" pitchFamily="2" charset="-79"/>
                <a:cs typeface="SBL Hebrew" panose="02000000000000000000" pitchFamily="2" charset="-79"/>
              </a:rPr>
              <a:t>ּ אֹתָ֑ם</a:t>
            </a:r>
            <a:endParaRPr lang="he-IL" sz="5400" b="0" dirty="0">
              <a:solidFill>
                <a:schemeClr val="bg1">
                  <a:lumMod val="50000"/>
                </a:schemeClr>
              </a:solidFill>
              <a:effectLst/>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4053806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hlinkClick r:id="rId2"/>
          </p:cNvPr>
          <p:cNvPicPr>
            <a:picLocks noChangeAspect="1"/>
          </p:cNvPicPr>
          <p:nvPr/>
        </p:nvPicPr>
        <p:blipFill>
          <a:blip r:embed="rId3"/>
          <a:stretch>
            <a:fillRect/>
          </a:stretch>
        </p:blipFill>
        <p:spPr>
          <a:xfrm>
            <a:off x="3087089" y="1204318"/>
            <a:ext cx="8417523" cy="5196482"/>
          </a:xfrm>
          <a:prstGeom prst="rect">
            <a:avLst/>
          </a:prstGeom>
        </p:spPr>
      </p:pic>
      <p:sp>
        <p:nvSpPr>
          <p:cNvPr id="5" name="כותרת 1"/>
          <p:cNvSpPr>
            <a:spLocks noGrp="1"/>
          </p:cNvSpPr>
          <p:nvPr>
            <p:ph type="title"/>
          </p:nvPr>
        </p:nvSpPr>
        <p:spPr>
          <a:xfrm>
            <a:off x="2592925" y="206096"/>
            <a:ext cx="8911687" cy="926018"/>
          </a:xfrm>
        </p:spPr>
        <p:txBody>
          <a:bodyPr/>
          <a:lstStyle/>
          <a:p>
            <a:pPr algn="r"/>
            <a:r>
              <a:rPr lang="he-IL" b="1" dirty="0" smtClean="0"/>
              <a:t>מטרה שלישית: מנגינה - עוזרת לזכור</a:t>
            </a:r>
            <a:endParaRPr lang="he-IL" b="1" dirty="0"/>
          </a:p>
        </p:txBody>
      </p:sp>
    </p:spTree>
    <p:extLst>
      <p:ext uri="{BB962C8B-B14F-4D97-AF65-F5344CB8AC3E}">
        <p14:creationId xmlns:p14="http://schemas.microsoft.com/office/powerpoint/2010/main" val="427027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טעמים מיוחדים לפסוקים מיוחדים?</a:t>
            </a:r>
            <a:endParaRPr lang="he-IL" b="1" dirty="0"/>
          </a:p>
        </p:txBody>
      </p:sp>
      <p:sp>
        <p:nvSpPr>
          <p:cNvPr id="4" name="מלבן 3"/>
          <p:cNvSpPr/>
          <p:nvPr/>
        </p:nvSpPr>
        <p:spPr>
          <a:xfrm>
            <a:off x="3303037" y="1576252"/>
            <a:ext cx="8201575" cy="3908762"/>
          </a:xfrm>
          <a:prstGeom prst="rect">
            <a:avLst/>
          </a:prstGeom>
        </p:spPr>
        <p:txBody>
          <a:bodyPr wrap="square">
            <a:spAutoFit/>
          </a:bodyPr>
          <a:lstStyle/>
          <a:p>
            <a:pPr algn="just" fontAlgn="base"/>
            <a:r>
              <a:rPr lang="he-IL" sz="2800" dirty="0" smtClean="0">
                <a:latin typeface="SBL Hebrew" panose="02000000000000000000" pitchFamily="2" charset="-79"/>
                <a:cs typeface="SBL Hebrew" panose="02000000000000000000" pitchFamily="2" charset="-79"/>
              </a:rPr>
              <a:t>האם יש גם מטרה רביעית – להדגיש מילים או פסוקים:</a:t>
            </a:r>
          </a:p>
          <a:p>
            <a:pPr algn="just" fontAlgn="base"/>
            <a:endParaRPr lang="he-IL" sz="2800" dirty="0" smtClean="0">
              <a:latin typeface="SBL Hebrew" panose="02000000000000000000" pitchFamily="2" charset="-79"/>
              <a:cs typeface="SBL Hebrew" panose="02000000000000000000" pitchFamily="2" charset="-79"/>
            </a:endParaRPr>
          </a:p>
          <a:p>
            <a:pPr algn="just" fontAlgn="base"/>
            <a:r>
              <a:rPr lang="he-IL" sz="2800" dirty="0" smtClean="0">
                <a:latin typeface="SBL Hebrew" panose="02000000000000000000" pitchFamily="2" charset="-79"/>
                <a:cs typeface="SBL Hebrew" panose="02000000000000000000" pitchFamily="2" charset="-79"/>
              </a:rPr>
              <a:t>הרב </a:t>
            </a:r>
            <a:r>
              <a:rPr lang="he-IL" sz="2800" dirty="0">
                <a:latin typeface="SBL Hebrew" panose="02000000000000000000" pitchFamily="2" charset="-79"/>
                <a:cs typeface="SBL Hebrew" panose="02000000000000000000" pitchFamily="2" charset="-79"/>
              </a:rPr>
              <a:t>מרדכי </a:t>
            </a:r>
            <a:r>
              <a:rPr lang="he-IL" sz="2800" dirty="0" err="1" smtClean="0">
                <a:latin typeface="SBL Hebrew" panose="02000000000000000000" pitchFamily="2" charset="-79"/>
                <a:cs typeface="SBL Hebrew" panose="02000000000000000000" pitchFamily="2" charset="-79"/>
              </a:rPr>
              <a:t>ברויאר</a:t>
            </a:r>
            <a:r>
              <a:rPr lang="he-IL" sz="2800" dirty="0" smtClean="0">
                <a:latin typeface="SBL Hebrew" panose="02000000000000000000" pitchFamily="2" charset="-79"/>
                <a:cs typeface="SBL Hebrew" panose="02000000000000000000" pitchFamily="2" charset="-79"/>
              </a:rPr>
              <a:t>: אין פסוקים "מיוחדים" שהרי למשל לשני הפסוקים הבאים יש את אותם טעמים:</a:t>
            </a:r>
          </a:p>
          <a:p>
            <a:pPr algn="just" fontAlgn="base"/>
            <a:endParaRPr lang="he-IL" sz="2800" dirty="0" smtClean="0">
              <a:latin typeface="SBL Hebrew" panose="02000000000000000000" pitchFamily="2" charset="-79"/>
              <a:cs typeface="SBL Hebrew" panose="02000000000000000000" pitchFamily="2" charset="-79"/>
            </a:endParaRPr>
          </a:p>
          <a:p>
            <a:pPr algn="just" fontAlgn="base"/>
            <a:r>
              <a:rPr lang="he-IL" sz="3600" dirty="0">
                <a:latin typeface="SBL Hebrew" panose="02000000000000000000" pitchFamily="2" charset="-79"/>
                <a:cs typeface="SBL Hebrew" panose="02000000000000000000" pitchFamily="2" charset="-79"/>
              </a:rPr>
              <a:t>בְּרֵאשִׁ֖ית בָּרָ֣א אֱלֹהִ֑ים 	אֵ֥ת הַשָּׁמַ֖יִם וְאֵ֥ת הָאָֽרֶץ</a:t>
            </a:r>
          </a:p>
          <a:p>
            <a:pPr algn="just" fontAlgn="base"/>
            <a:r>
              <a:rPr lang="he-IL" sz="3600" dirty="0" smtClean="0">
                <a:latin typeface="SBL Hebrew" panose="02000000000000000000" pitchFamily="2" charset="-79"/>
                <a:cs typeface="SBL Hebrew" panose="02000000000000000000" pitchFamily="2" charset="-79"/>
              </a:rPr>
              <a:t>וְאֵ֖לֶּה </a:t>
            </a:r>
            <a:r>
              <a:rPr lang="he-IL" sz="3600" dirty="0">
                <a:latin typeface="SBL Hebrew" panose="02000000000000000000" pitchFamily="2" charset="-79"/>
                <a:cs typeface="SBL Hebrew" panose="02000000000000000000" pitchFamily="2" charset="-79"/>
              </a:rPr>
              <a:t>בְּנֵ֣י דִישָׁ֑ן </a:t>
            </a:r>
            <a:r>
              <a:rPr lang="he-IL" sz="3600" dirty="0" smtClean="0">
                <a:latin typeface="SBL Hebrew" panose="02000000000000000000" pitchFamily="2" charset="-79"/>
                <a:cs typeface="SBL Hebrew" panose="02000000000000000000" pitchFamily="2" charset="-79"/>
              </a:rPr>
              <a:t>		חֶמְדָּ֥ן </a:t>
            </a:r>
            <a:r>
              <a:rPr lang="he-IL" sz="3600" dirty="0">
                <a:latin typeface="SBL Hebrew" panose="02000000000000000000" pitchFamily="2" charset="-79"/>
                <a:cs typeface="SBL Hebrew" panose="02000000000000000000" pitchFamily="2" charset="-79"/>
              </a:rPr>
              <a:t>וְאֶשְׁבָּ֖ן </a:t>
            </a:r>
            <a:r>
              <a:rPr lang="he-IL" sz="3600" dirty="0" err="1">
                <a:latin typeface="SBL Hebrew" panose="02000000000000000000" pitchFamily="2" charset="-79"/>
                <a:cs typeface="SBL Hebrew" panose="02000000000000000000" pitchFamily="2" charset="-79"/>
              </a:rPr>
              <a:t>וְיִתְרָ֥ן</a:t>
            </a:r>
            <a:r>
              <a:rPr lang="he-IL" sz="3600" dirty="0">
                <a:latin typeface="SBL Hebrew" panose="02000000000000000000" pitchFamily="2" charset="-79"/>
                <a:cs typeface="SBL Hebrew" panose="02000000000000000000" pitchFamily="2" charset="-79"/>
              </a:rPr>
              <a:t> </a:t>
            </a:r>
            <a:r>
              <a:rPr lang="he-IL" sz="3600" dirty="0" smtClean="0">
                <a:latin typeface="SBL Hebrew" panose="02000000000000000000" pitchFamily="2" charset="-79"/>
                <a:cs typeface="SBL Hebrew" panose="02000000000000000000" pitchFamily="2" charset="-79"/>
              </a:rPr>
              <a:t>וּכְרָֽן</a:t>
            </a:r>
          </a:p>
          <a:p>
            <a:pPr algn="just" fontAlgn="base"/>
            <a:endParaRPr lang="he-IL" sz="3600" dirty="0" smtClean="0">
              <a:latin typeface="SBL Hebrew" panose="02000000000000000000" pitchFamily="2" charset="-79"/>
              <a:cs typeface="SBL Hebrew" panose="02000000000000000000" pitchFamily="2" charset="-79"/>
            </a:endParaRPr>
          </a:p>
        </p:txBody>
      </p:sp>
      <p:pic>
        <p:nvPicPr>
          <p:cNvPr id="10" name="תמונה 9"/>
          <p:cNvPicPr>
            <a:picLocks noChangeAspect="1"/>
          </p:cNvPicPr>
          <p:nvPr/>
        </p:nvPicPr>
        <p:blipFill>
          <a:blip r:embed="rId2"/>
          <a:stretch>
            <a:fillRect/>
          </a:stretch>
        </p:blipFill>
        <p:spPr>
          <a:xfrm>
            <a:off x="523071" y="156699"/>
            <a:ext cx="2419350" cy="3362325"/>
          </a:xfrm>
          <a:prstGeom prst="rect">
            <a:avLst/>
          </a:prstGeom>
        </p:spPr>
      </p:pic>
      <p:pic>
        <p:nvPicPr>
          <p:cNvPr id="3" name="תמונה 2"/>
          <p:cNvPicPr>
            <a:picLocks noChangeAspect="1"/>
          </p:cNvPicPr>
          <p:nvPr/>
        </p:nvPicPr>
        <p:blipFill>
          <a:blip r:embed="rId3"/>
          <a:stretch>
            <a:fillRect/>
          </a:stretch>
        </p:blipFill>
        <p:spPr>
          <a:xfrm>
            <a:off x="523071" y="3666930"/>
            <a:ext cx="1770699" cy="2890546"/>
          </a:xfrm>
          <a:prstGeom prst="rect">
            <a:avLst/>
          </a:prstGeom>
        </p:spPr>
      </p:pic>
    </p:spTree>
    <p:extLst>
      <p:ext uri="{BB962C8B-B14F-4D97-AF65-F5344CB8AC3E}">
        <p14:creationId xmlns:p14="http://schemas.microsoft.com/office/powerpoint/2010/main" val="1526026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אזכורים בגמרא</a:t>
            </a:r>
            <a:endParaRPr lang="he-IL" b="1" dirty="0"/>
          </a:p>
        </p:txBody>
      </p:sp>
      <p:sp>
        <p:nvSpPr>
          <p:cNvPr id="4" name="מלבן 3"/>
          <p:cNvSpPr/>
          <p:nvPr/>
        </p:nvSpPr>
        <p:spPr>
          <a:xfrm>
            <a:off x="2929813" y="1576252"/>
            <a:ext cx="8574800" cy="3108543"/>
          </a:xfrm>
          <a:prstGeom prst="rect">
            <a:avLst/>
          </a:prstGeom>
        </p:spPr>
        <p:txBody>
          <a:bodyPr wrap="square">
            <a:spAutoFit/>
          </a:bodyPr>
          <a:lstStyle/>
          <a:p>
            <a:pPr algn="just" fontAlgn="base"/>
            <a:r>
              <a:rPr lang="he-IL" sz="2800" dirty="0">
                <a:latin typeface="Tahoma" panose="020B0604030504040204" pitchFamily="34" charset="0"/>
              </a:rPr>
              <a:t>מגילה דף לב עמוד א: </a:t>
            </a:r>
            <a:endParaRPr lang="he-IL" sz="2800" dirty="0" smtClean="0">
              <a:latin typeface="Tahoma" panose="020B0604030504040204" pitchFamily="34" charset="0"/>
            </a:endParaRPr>
          </a:p>
          <a:p>
            <a:pPr algn="just" fontAlgn="base"/>
            <a:r>
              <a:rPr lang="he-IL" sz="2800" dirty="0" smtClean="0">
                <a:latin typeface="Tahoma" panose="020B0604030504040204" pitchFamily="34" charset="0"/>
              </a:rPr>
              <a:t>"</a:t>
            </a:r>
            <a:r>
              <a:rPr lang="he-IL" sz="2800" dirty="0">
                <a:latin typeface="Tahoma" panose="020B0604030504040204" pitchFamily="34" charset="0"/>
              </a:rPr>
              <a:t>אמר רבי </a:t>
            </a:r>
            <a:r>
              <a:rPr lang="he-IL" sz="2800" dirty="0" smtClean="0">
                <a:latin typeface="Tahoma" panose="020B0604030504040204" pitchFamily="34" charset="0"/>
              </a:rPr>
              <a:t>שפטיה </a:t>
            </a:r>
            <a:r>
              <a:rPr lang="he-IL" sz="2800" dirty="0">
                <a:latin typeface="Tahoma" panose="020B0604030504040204" pitchFamily="34" charset="0"/>
              </a:rPr>
              <a:t>אמר ר' יוחנן: כל הקורא בלא נעימה ושונה בלא זמרה, עליו הכתוב אומר: וגם אני נתתי להם חוקים לא טובים". </a:t>
            </a:r>
            <a:endParaRPr lang="he-IL" sz="2800" dirty="0" smtClean="0">
              <a:latin typeface="Tahoma" panose="020B0604030504040204" pitchFamily="34" charset="0"/>
            </a:endParaRPr>
          </a:p>
          <a:p>
            <a:pPr algn="just" fontAlgn="base"/>
            <a:endParaRPr lang="he-IL" sz="2800" dirty="0">
              <a:latin typeface="Tahoma" panose="020B0604030504040204" pitchFamily="34" charset="0"/>
            </a:endParaRPr>
          </a:p>
          <a:p>
            <a:pPr algn="just" fontAlgn="base"/>
            <a:r>
              <a:rPr lang="he-IL" sz="2800" dirty="0">
                <a:latin typeface="Tahoma" panose="020B0604030504040204" pitchFamily="34" charset="0"/>
              </a:rPr>
              <a:t>"ויבינו במקרא" - אלו </a:t>
            </a:r>
            <a:r>
              <a:rPr lang="he-IL" sz="2800" dirty="0" err="1">
                <a:latin typeface="Tahoma" panose="020B0604030504040204" pitchFamily="34" charset="0"/>
              </a:rPr>
              <a:t>פיסקי</a:t>
            </a:r>
            <a:r>
              <a:rPr lang="he-IL" sz="2800" dirty="0">
                <a:latin typeface="Tahoma" panose="020B0604030504040204" pitchFamily="34" charset="0"/>
              </a:rPr>
              <a:t> טעמים (מגילה ג א) </a:t>
            </a:r>
            <a:endParaRPr lang="he-IL" sz="2800" dirty="0" smtClean="0">
              <a:latin typeface="Tahoma" panose="020B0604030504040204" pitchFamily="34" charset="0"/>
            </a:endParaRPr>
          </a:p>
          <a:p>
            <a:pPr algn="just" fontAlgn="base"/>
            <a:r>
              <a:rPr lang="he-IL" sz="2800" dirty="0" smtClean="0">
                <a:latin typeface="Tahoma" panose="020B0604030504040204" pitchFamily="34" charset="0"/>
              </a:rPr>
              <a:t>רש"י</a:t>
            </a:r>
            <a:r>
              <a:rPr lang="he-IL" sz="2800" dirty="0">
                <a:latin typeface="Tahoma" panose="020B0604030504040204" pitchFamily="34" charset="0"/>
              </a:rPr>
              <a:t>: הנגינות </a:t>
            </a:r>
            <a:r>
              <a:rPr lang="he-IL" sz="2800" dirty="0" err="1">
                <a:latin typeface="Tahoma" panose="020B0604030504040204" pitchFamily="34" charset="0"/>
              </a:rPr>
              <a:t>קרויין</a:t>
            </a:r>
            <a:r>
              <a:rPr lang="he-IL" sz="2800" dirty="0">
                <a:latin typeface="Tahoma" panose="020B0604030504040204" pitchFamily="34" charset="0"/>
              </a:rPr>
              <a:t> טעמים.</a:t>
            </a:r>
          </a:p>
        </p:txBody>
      </p:sp>
    </p:spTree>
    <p:extLst>
      <p:ext uri="{BB962C8B-B14F-4D97-AF65-F5344CB8AC3E}">
        <p14:creationId xmlns:p14="http://schemas.microsoft.com/office/powerpoint/2010/main" val="2939899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ייצוג במחשב</a:t>
            </a:r>
            <a:endParaRPr lang="he-IL" b="1" dirty="0"/>
          </a:p>
        </p:txBody>
      </p:sp>
      <p:pic>
        <p:nvPicPr>
          <p:cNvPr id="3" name="תמונה 2"/>
          <p:cNvPicPr>
            <a:picLocks noChangeAspect="1"/>
          </p:cNvPicPr>
          <p:nvPr/>
        </p:nvPicPr>
        <p:blipFill>
          <a:blip r:embed="rId3"/>
          <a:stretch>
            <a:fillRect/>
          </a:stretch>
        </p:blipFill>
        <p:spPr>
          <a:xfrm>
            <a:off x="3803624" y="819293"/>
            <a:ext cx="6749298" cy="5878881"/>
          </a:xfrm>
          <a:prstGeom prst="rect">
            <a:avLst/>
          </a:prstGeom>
        </p:spPr>
      </p:pic>
      <p:pic>
        <p:nvPicPr>
          <p:cNvPr id="5" name="תמונה 4">
            <a:hlinkClick r:id="rId4"/>
          </p:cNvPr>
          <p:cNvPicPr>
            <a:picLocks noChangeAspect="1"/>
          </p:cNvPicPr>
          <p:nvPr/>
        </p:nvPicPr>
        <p:blipFill>
          <a:blip r:embed="rId5"/>
          <a:stretch>
            <a:fillRect/>
          </a:stretch>
        </p:blipFill>
        <p:spPr>
          <a:xfrm>
            <a:off x="381466" y="206096"/>
            <a:ext cx="2395353" cy="6492078"/>
          </a:xfrm>
          <a:prstGeom prst="rect">
            <a:avLst/>
          </a:prstGeom>
        </p:spPr>
      </p:pic>
      <p:sp>
        <p:nvSpPr>
          <p:cNvPr id="4" name="חץ שמאלה 3"/>
          <p:cNvSpPr/>
          <p:nvPr/>
        </p:nvSpPr>
        <p:spPr>
          <a:xfrm>
            <a:off x="10552922" y="6456783"/>
            <a:ext cx="1156996" cy="1586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65989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ייצוג ויזואלי</a:t>
            </a:r>
            <a:endParaRPr lang="he-IL" b="1" dirty="0"/>
          </a:p>
        </p:txBody>
      </p:sp>
      <p:sp>
        <p:nvSpPr>
          <p:cNvPr id="4" name="מלבן 3"/>
          <p:cNvSpPr/>
          <p:nvPr/>
        </p:nvSpPr>
        <p:spPr>
          <a:xfrm>
            <a:off x="2080009" y="1277668"/>
            <a:ext cx="9424603" cy="1384995"/>
          </a:xfrm>
          <a:prstGeom prst="rect">
            <a:avLst/>
          </a:prstGeom>
        </p:spPr>
        <p:txBody>
          <a:bodyPr wrap="square">
            <a:spAutoFit/>
          </a:bodyPr>
          <a:lstStyle/>
          <a:p>
            <a:pPr algn="just" fontAlgn="base"/>
            <a:r>
              <a:rPr lang="he-IL" sz="2800" dirty="0" smtClean="0">
                <a:latin typeface="Tahoma" panose="020B0604030504040204" pitchFamily="34" charset="0"/>
              </a:rPr>
              <a:t>משמיעה קשה להבחין בפיסוק הנכון.</a:t>
            </a:r>
          </a:p>
          <a:p>
            <a:pPr algn="just" fontAlgn="base"/>
            <a:r>
              <a:rPr lang="he-IL" sz="2800" b="0" dirty="0" smtClean="0">
                <a:solidFill>
                  <a:schemeClr val="tx1">
                    <a:lumMod val="95000"/>
                    <a:lumOff val="5000"/>
                  </a:schemeClr>
                </a:solidFill>
                <a:effectLst/>
                <a:latin typeface="Tahoma" panose="020B0604030504040204" pitchFamily="34" charset="0"/>
              </a:rPr>
              <a:t>איך כדאי להציג את הפסוק כך שהפיסוק שלו יהיה ברור?</a:t>
            </a:r>
          </a:p>
          <a:p>
            <a:pPr algn="just" fontAlgn="base"/>
            <a:r>
              <a:rPr lang="he-IL" sz="2800" dirty="0" smtClean="0">
                <a:solidFill>
                  <a:schemeClr val="tx1">
                    <a:lumMod val="95000"/>
                    <a:lumOff val="5000"/>
                  </a:schemeClr>
                </a:solidFill>
                <a:latin typeface="Tahoma" panose="020B0604030504040204" pitchFamily="34" charset="0"/>
              </a:rPr>
              <a:t>עד כה במצגת נעזרנו בשיטתו של מיכאל פרלמן:</a:t>
            </a:r>
            <a:endParaRPr lang="he-IL" sz="1600" b="0" dirty="0">
              <a:solidFill>
                <a:schemeClr val="tx1">
                  <a:lumMod val="95000"/>
                  <a:lumOff val="5000"/>
                </a:schemeClr>
              </a:solidFill>
              <a:effectLst/>
              <a:latin typeface="Tahoma" panose="020B0604030504040204" pitchFamily="34" charset="0"/>
            </a:endParaRPr>
          </a:p>
        </p:txBody>
      </p:sp>
      <p:pic>
        <p:nvPicPr>
          <p:cNvPr id="3" name="תמונה 2"/>
          <p:cNvPicPr>
            <a:picLocks noChangeAspect="1"/>
          </p:cNvPicPr>
          <p:nvPr/>
        </p:nvPicPr>
        <p:blipFill>
          <a:blip r:embed="rId2"/>
          <a:stretch>
            <a:fillRect/>
          </a:stretch>
        </p:blipFill>
        <p:spPr>
          <a:xfrm>
            <a:off x="2406580" y="2733572"/>
            <a:ext cx="8967083" cy="3941414"/>
          </a:xfrm>
          <a:prstGeom prst="rect">
            <a:avLst/>
          </a:prstGeom>
        </p:spPr>
      </p:pic>
    </p:spTree>
    <p:extLst>
      <p:ext uri="{BB962C8B-B14F-4D97-AF65-F5344CB8AC3E}">
        <p14:creationId xmlns:p14="http://schemas.microsoft.com/office/powerpoint/2010/main" val="977416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a:t>ייצוג ויזואלי</a:t>
            </a:r>
          </a:p>
        </p:txBody>
      </p:sp>
      <p:pic>
        <p:nvPicPr>
          <p:cNvPr id="4" name="תמונה 3"/>
          <p:cNvPicPr>
            <a:picLocks noChangeAspect="1"/>
          </p:cNvPicPr>
          <p:nvPr/>
        </p:nvPicPr>
        <p:blipFill>
          <a:blip r:embed="rId3"/>
          <a:stretch>
            <a:fillRect/>
          </a:stretch>
        </p:blipFill>
        <p:spPr>
          <a:xfrm>
            <a:off x="3984171" y="-1"/>
            <a:ext cx="4549653" cy="6813125"/>
          </a:xfrm>
          <a:prstGeom prst="rect">
            <a:avLst/>
          </a:prstGeom>
        </p:spPr>
      </p:pic>
    </p:spTree>
    <p:extLst>
      <p:ext uri="{BB962C8B-B14F-4D97-AF65-F5344CB8AC3E}">
        <p14:creationId xmlns:p14="http://schemas.microsoft.com/office/powerpoint/2010/main" val="3498822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ייצוג ויזואלי</a:t>
            </a:r>
            <a:endParaRPr lang="he-IL" b="1" dirty="0"/>
          </a:p>
        </p:txBody>
      </p:sp>
      <p:sp>
        <p:nvSpPr>
          <p:cNvPr id="4" name="מלבן 3"/>
          <p:cNvSpPr/>
          <p:nvPr/>
        </p:nvSpPr>
        <p:spPr>
          <a:xfrm>
            <a:off x="905069" y="1314994"/>
            <a:ext cx="10599543" cy="5109091"/>
          </a:xfrm>
          <a:prstGeom prst="rect">
            <a:avLst/>
          </a:prstGeom>
        </p:spPr>
        <p:txBody>
          <a:bodyPr wrap="square">
            <a:spAutoFit/>
          </a:bodyPr>
          <a:lstStyle/>
          <a:p>
            <a:pPr fontAlgn="base"/>
            <a:r>
              <a:rPr lang="he-IL" sz="3200" dirty="0" smtClean="0">
                <a:latin typeface="Tahoma" panose="020B0604030504040204" pitchFamily="34" charset="0"/>
              </a:rPr>
              <a:t>ב"מכון ממרא" ניסו כך:</a:t>
            </a:r>
          </a:p>
          <a:p>
            <a:pPr fontAlgn="base"/>
            <a:r>
              <a:rPr lang="he-IL" sz="2800" b="1" dirty="0" smtClean="0">
                <a:latin typeface="Tahoma" panose="020B0604030504040204" pitchFamily="34" charset="0"/>
              </a:rPr>
              <a:t>וּבֶן-שְׁמֹנַת </a:t>
            </a:r>
            <a:r>
              <a:rPr lang="he-IL" sz="2800" b="1" dirty="0">
                <a:latin typeface="Tahoma" panose="020B0604030504040204" pitchFamily="34" charset="0"/>
              </a:rPr>
              <a:t>יָמִים, יִמּוֹל לָכֶם כָּל-זָכָר--</a:t>
            </a:r>
            <a:r>
              <a:rPr lang="he-IL" sz="2800" b="1" dirty="0" err="1">
                <a:latin typeface="Tahoma" panose="020B0604030504040204" pitchFamily="34" charset="0"/>
              </a:rPr>
              <a:t>לְדֹרֹתֵיכֶם</a:t>
            </a:r>
            <a:r>
              <a:rPr lang="he-IL" sz="2800" b="1" dirty="0">
                <a:latin typeface="Tahoma" panose="020B0604030504040204" pitchFamily="34" charset="0"/>
              </a:rPr>
              <a:t>:  יְלִיד בָּיִת--וּמִקְנַת-כֶּסֶף מִכֹּל </a:t>
            </a:r>
            <a:r>
              <a:rPr lang="he-IL" sz="2800" b="1" dirty="0" err="1">
                <a:latin typeface="Tahoma" panose="020B0604030504040204" pitchFamily="34" charset="0"/>
              </a:rPr>
              <a:t>בֶּן-נֵכָר</a:t>
            </a:r>
            <a:r>
              <a:rPr lang="he-IL" sz="2800" b="1" dirty="0">
                <a:latin typeface="Tahoma" panose="020B0604030504040204" pitchFamily="34" charset="0"/>
              </a:rPr>
              <a:t>, אֲשֶׁר לֹא מִזַּרְעֲךָ </a:t>
            </a:r>
            <a:r>
              <a:rPr lang="he-IL" sz="2800" b="1" dirty="0" smtClean="0">
                <a:latin typeface="Tahoma" panose="020B0604030504040204" pitchFamily="34" charset="0"/>
              </a:rPr>
              <a:t>הוּא.</a:t>
            </a:r>
          </a:p>
          <a:p>
            <a:pPr fontAlgn="base"/>
            <a:r>
              <a:rPr lang="he-IL" sz="300" dirty="0" err="1" smtClean="0">
                <a:latin typeface="David" panose="020E0502060401010101" pitchFamily="34" charset="-79"/>
                <a:cs typeface="David" panose="020E0502060401010101" pitchFamily="34" charset="-79"/>
              </a:rPr>
              <a:t>וּבֶן־שְׁמֹנַ֣ת</a:t>
            </a:r>
            <a:r>
              <a:rPr lang="he-IL" sz="300" dirty="0" smtClean="0">
                <a:latin typeface="David" panose="020E0502060401010101" pitchFamily="34" charset="-79"/>
                <a:cs typeface="David" panose="020E0502060401010101" pitchFamily="34" charset="-79"/>
              </a:rPr>
              <a:t> </a:t>
            </a:r>
            <a:r>
              <a:rPr lang="he-IL" sz="300" dirty="0">
                <a:latin typeface="David" panose="020E0502060401010101" pitchFamily="34" charset="-79"/>
                <a:cs typeface="David" panose="020E0502060401010101" pitchFamily="34" charset="-79"/>
              </a:rPr>
              <a:t>יָמִ֗ים יִמּ֥וֹל לָכֶ֛ם </a:t>
            </a:r>
            <a:r>
              <a:rPr lang="he-IL" sz="300" dirty="0" err="1">
                <a:latin typeface="David" panose="020E0502060401010101" pitchFamily="34" charset="-79"/>
                <a:cs typeface="David" panose="020E0502060401010101" pitchFamily="34" charset="-79"/>
              </a:rPr>
              <a:t>כׇּל־זָכָ֖ר</a:t>
            </a:r>
            <a:r>
              <a:rPr lang="he-IL" sz="300" dirty="0">
                <a:latin typeface="David" panose="020E0502060401010101" pitchFamily="34" charset="-79"/>
                <a:cs typeface="David" panose="020E0502060401010101" pitchFamily="34" charset="-79"/>
              </a:rPr>
              <a:t> </a:t>
            </a:r>
            <a:r>
              <a:rPr lang="he-IL" sz="300" dirty="0" err="1" smtClean="0">
                <a:latin typeface="David" panose="020E0502060401010101" pitchFamily="34" charset="-79"/>
                <a:cs typeface="David" panose="020E0502060401010101" pitchFamily="34" charset="-79"/>
              </a:rPr>
              <a:t>לְדֹרֹתֵיכֶ֑ם</a:t>
            </a:r>
            <a:endParaRPr lang="he-IL" sz="300" dirty="0" smtClean="0">
              <a:latin typeface="David" panose="020E0502060401010101" pitchFamily="34" charset="-79"/>
              <a:cs typeface="David" panose="020E0502060401010101" pitchFamily="34" charset="-79"/>
            </a:endParaRPr>
          </a:p>
          <a:p>
            <a:pPr fontAlgn="base"/>
            <a:r>
              <a:rPr lang="he-IL" sz="300" dirty="0" smtClean="0">
                <a:latin typeface="David" panose="020E0502060401010101" pitchFamily="34" charset="-79"/>
                <a:cs typeface="David" panose="020E0502060401010101" pitchFamily="34" charset="-79"/>
              </a:rPr>
              <a:t>יְלִ֣יד </a:t>
            </a:r>
            <a:r>
              <a:rPr lang="he-IL" sz="300" dirty="0">
                <a:latin typeface="David" panose="020E0502060401010101" pitchFamily="34" charset="-79"/>
                <a:cs typeface="David" panose="020E0502060401010101" pitchFamily="34" charset="-79"/>
              </a:rPr>
              <a:t>בָּ֔יִת </a:t>
            </a:r>
            <a:r>
              <a:rPr lang="he-IL" sz="300" dirty="0" err="1">
                <a:latin typeface="David" panose="020E0502060401010101" pitchFamily="34" charset="-79"/>
                <a:cs typeface="David" panose="020E0502060401010101" pitchFamily="34" charset="-79"/>
              </a:rPr>
              <a:t>וּמִקְנַת־כֶּ֙סֶף</a:t>
            </a:r>
            <a:r>
              <a:rPr lang="he-IL" sz="300" dirty="0">
                <a:latin typeface="David" panose="020E0502060401010101" pitchFamily="34" charset="-79"/>
                <a:cs typeface="David" panose="020E0502060401010101" pitchFamily="34" charset="-79"/>
              </a:rPr>
              <a:t>֙ מִכֹּ֣ל </a:t>
            </a:r>
            <a:r>
              <a:rPr lang="he-IL" sz="300" dirty="0" err="1">
                <a:latin typeface="David" panose="020E0502060401010101" pitchFamily="34" charset="-79"/>
                <a:cs typeface="David" panose="020E0502060401010101" pitchFamily="34" charset="-79"/>
              </a:rPr>
              <a:t>בֶּן־נֵכָ֔ר</a:t>
            </a:r>
            <a:r>
              <a:rPr lang="he-IL" sz="300" dirty="0">
                <a:latin typeface="David" panose="020E0502060401010101" pitchFamily="34" charset="-79"/>
                <a:cs typeface="David" panose="020E0502060401010101" pitchFamily="34" charset="-79"/>
              </a:rPr>
              <a:t> אֲשֶׁ֛ר לֹ֥א מִֽזַּרְעֲךָ֖ הֽוּא</a:t>
            </a:r>
            <a:endParaRPr lang="he-IL" sz="300" dirty="0" smtClean="0">
              <a:latin typeface="David" panose="020E0502060401010101" pitchFamily="34" charset="-79"/>
              <a:cs typeface="David" panose="020E0502060401010101" pitchFamily="34" charset="-79"/>
            </a:endParaRPr>
          </a:p>
          <a:p>
            <a:pPr fontAlgn="base"/>
            <a:endParaRPr lang="he-IL" sz="3200" dirty="0" smtClean="0">
              <a:latin typeface="Tahoma" panose="020B0604030504040204" pitchFamily="34" charset="0"/>
            </a:endParaRPr>
          </a:p>
          <a:p>
            <a:pPr fontAlgn="base"/>
            <a:r>
              <a:rPr lang="he-IL" sz="3200" dirty="0">
                <a:latin typeface="Tahoma" panose="020B0604030504040204" pitchFamily="34" charset="0"/>
              </a:rPr>
              <a:t>הנה ההסבר שלהם:</a:t>
            </a:r>
            <a:endParaRPr lang="he-IL" sz="3200" dirty="0">
              <a:latin typeface="Tahoma" panose="020B0604030504040204" pitchFamily="34" charset="0"/>
              <a:hlinkClick r:id="rId2"/>
            </a:endParaRPr>
          </a:p>
          <a:p>
            <a:pPr fontAlgn="base"/>
            <a:r>
              <a:rPr lang="he-IL" sz="3200" dirty="0">
                <a:latin typeface="Tahoma" panose="020B0604030504040204" pitchFamily="34" charset="0"/>
              </a:rPr>
              <a:t>הפיסוק כאן לפי טעמי המקרא.  בקיצור, סדר כבדות ההפסק מן הקל אל הכבד הוא:   </a:t>
            </a:r>
            <a:r>
              <a:rPr lang="he-IL" sz="3200" b="1" dirty="0">
                <a:latin typeface="Tahoma" panose="020B0604030504040204" pitchFamily="34" charset="0"/>
              </a:rPr>
              <a:t>,   --   ;   :   .</a:t>
            </a:r>
            <a:r>
              <a:rPr lang="he-IL" sz="3200" dirty="0">
                <a:latin typeface="Tahoma" panose="020B0604030504040204" pitchFamily="34" charset="0"/>
              </a:rPr>
              <a:t>   </a:t>
            </a:r>
            <a:endParaRPr lang="he-IL" sz="3200" dirty="0" smtClean="0">
              <a:latin typeface="Tahoma" panose="020B0604030504040204" pitchFamily="34" charset="0"/>
            </a:endParaRPr>
          </a:p>
          <a:p>
            <a:pPr fontAlgn="base"/>
            <a:r>
              <a:rPr lang="he-IL" sz="3200" dirty="0" smtClean="0">
                <a:latin typeface="Tahoma" panose="020B0604030504040204" pitchFamily="34" charset="0"/>
              </a:rPr>
              <a:t>והמקף </a:t>
            </a:r>
            <a:r>
              <a:rPr lang="he-IL" sz="3200" dirty="0">
                <a:latin typeface="Tahoma" panose="020B0604030504040204" pitchFamily="34" charset="0"/>
              </a:rPr>
              <a:t>מעין אנטי-פיסוק שעושה שתי מילים או יותר </a:t>
            </a:r>
            <a:r>
              <a:rPr lang="he-IL" sz="3200" dirty="0"/>
              <a:t>לתיבה </a:t>
            </a:r>
            <a:r>
              <a:rPr lang="he-IL" sz="3200" dirty="0" smtClean="0"/>
              <a:t>אחת.</a:t>
            </a:r>
            <a:endParaRPr lang="he-IL" sz="3200" dirty="0" smtClean="0">
              <a:latin typeface="Tahoma" panose="020B0604030504040204" pitchFamily="34" charset="0"/>
            </a:endParaRPr>
          </a:p>
          <a:p>
            <a:pPr fontAlgn="base"/>
            <a:endParaRPr lang="he-IL" sz="2400" dirty="0" smtClean="0">
              <a:latin typeface="Tahoma" panose="020B0604030504040204" pitchFamily="34" charset="0"/>
            </a:endParaRPr>
          </a:p>
          <a:p>
            <a:pPr fontAlgn="base"/>
            <a:r>
              <a:rPr lang="he-IL" sz="2400" dirty="0" smtClean="0">
                <a:latin typeface="Tahoma" panose="020B0604030504040204" pitchFamily="34" charset="0"/>
              </a:rPr>
              <a:t>גוגל מחבב את מכון ממרא </a:t>
            </a:r>
            <a:r>
              <a:rPr lang="he-IL" dirty="0" smtClean="0">
                <a:latin typeface="Tahoma" panose="020B0604030504040204" pitchFamily="34" charset="0"/>
              </a:rPr>
              <a:t>(וכן </a:t>
            </a:r>
            <a:r>
              <a:rPr lang="he-IL" dirty="0" err="1" smtClean="0">
                <a:latin typeface="Tahoma" panose="020B0604030504040204" pitchFamily="34" charset="0"/>
              </a:rPr>
              <a:t>מקראנט</a:t>
            </a:r>
            <a:r>
              <a:rPr lang="he-IL" dirty="0" smtClean="0">
                <a:latin typeface="Tahoma" panose="020B0604030504040204" pitchFamily="34" charset="0"/>
              </a:rPr>
              <a:t> שהעתיקו ממכון ממרא)</a:t>
            </a:r>
            <a:r>
              <a:rPr lang="he-IL" sz="2400" dirty="0" smtClean="0">
                <a:latin typeface="Tahoma" panose="020B0604030504040204" pitchFamily="34" charset="0"/>
              </a:rPr>
              <a:t> וכל </a:t>
            </a:r>
            <a:r>
              <a:rPr lang="he-IL" sz="2400" dirty="0">
                <a:latin typeface="Tahoma" panose="020B0604030504040204" pitchFamily="34" charset="0"/>
              </a:rPr>
              <a:t>האינטרנט </a:t>
            </a:r>
            <a:r>
              <a:rPr lang="he-IL" sz="2400" dirty="0" smtClean="0">
                <a:latin typeface="Tahoma" panose="020B0604030504040204" pitchFamily="34" charset="0"/>
              </a:rPr>
              <a:t>מושפע מהפיסוק המוזר הזה כי כולם עושים העתק-הדבק...</a:t>
            </a:r>
            <a:endParaRPr lang="he-IL" sz="2400" dirty="0">
              <a:latin typeface="Tahoma" panose="020B0604030504040204" pitchFamily="34" charset="0"/>
            </a:endParaRPr>
          </a:p>
        </p:txBody>
      </p:sp>
    </p:spTree>
    <p:extLst>
      <p:ext uri="{BB962C8B-B14F-4D97-AF65-F5344CB8AC3E}">
        <p14:creationId xmlns:p14="http://schemas.microsoft.com/office/powerpoint/2010/main" val="903531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לימוד על ידי תיקון קוראים</a:t>
            </a:r>
            <a:endParaRPr lang="he-IL" b="1" dirty="0"/>
          </a:p>
        </p:txBody>
      </p:sp>
      <p:sp>
        <p:nvSpPr>
          <p:cNvPr id="4" name="מלבן 3"/>
          <p:cNvSpPr/>
          <p:nvPr/>
        </p:nvSpPr>
        <p:spPr>
          <a:xfrm>
            <a:off x="2080009" y="1576252"/>
            <a:ext cx="9424603" cy="954107"/>
          </a:xfrm>
          <a:prstGeom prst="rect">
            <a:avLst/>
          </a:prstGeom>
        </p:spPr>
        <p:txBody>
          <a:bodyPr wrap="square">
            <a:spAutoFit/>
          </a:bodyPr>
          <a:lstStyle/>
          <a:p>
            <a:pPr algn="just" fontAlgn="base"/>
            <a:r>
              <a:rPr lang="he-IL" sz="2800" dirty="0" smtClean="0">
                <a:latin typeface="Tahoma" panose="020B0604030504040204" pitchFamily="34" charset="0"/>
              </a:rPr>
              <a:t>כדאי לבקש ממישהו לבחון אותנו, או לבחון את עצמנו ע"י הקשבה להקלטה, או להשתמש בתיקון "אוטומטי":</a:t>
            </a:r>
          </a:p>
        </p:txBody>
      </p:sp>
      <p:pic>
        <p:nvPicPr>
          <p:cNvPr id="3" name="תמונה 2"/>
          <p:cNvPicPr>
            <a:picLocks noChangeAspect="1"/>
          </p:cNvPicPr>
          <p:nvPr/>
        </p:nvPicPr>
        <p:blipFill>
          <a:blip r:embed="rId2"/>
          <a:stretch>
            <a:fillRect/>
          </a:stretch>
        </p:blipFill>
        <p:spPr>
          <a:xfrm>
            <a:off x="3477961" y="2668240"/>
            <a:ext cx="6692409" cy="1829115"/>
          </a:xfrm>
          <a:prstGeom prst="rect">
            <a:avLst/>
          </a:prstGeom>
        </p:spPr>
      </p:pic>
      <p:pic>
        <p:nvPicPr>
          <p:cNvPr id="7" name="תמונה 6"/>
          <p:cNvPicPr>
            <a:picLocks noChangeAspect="1"/>
          </p:cNvPicPr>
          <p:nvPr/>
        </p:nvPicPr>
        <p:blipFill>
          <a:blip r:embed="rId3"/>
          <a:stretch>
            <a:fillRect/>
          </a:stretch>
        </p:blipFill>
        <p:spPr>
          <a:xfrm>
            <a:off x="211480" y="4879956"/>
            <a:ext cx="8781094" cy="1138290"/>
          </a:xfrm>
          <a:prstGeom prst="rect">
            <a:avLst/>
          </a:prstGeom>
        </p:spPr>
      </p:pic>
      <p:sp>
        <p:nvSpPr>
          <p:cNvPr id="8" name="TextBox 7"/>
          <p:cNvSpPr txBox="1"/>
          <p:nvPr/>
        </p:nvSpPr>
        <p:spPr>
          <a:xfrm>
            <a:off x="9088019" y="4879956"/>
            <a:ext cx="2855168" cy="1138773"/>
          </a:xfrm>
          <a:prstGeom prst="rect">
            <a:avLst/>
          </a:prstGeom>
          <a:noFill/>
        </p:spPr>
        <p:txBody>
          <a:bodyPr wrap="square" rtlCol="1">
            <a:spAutoFit/>
          </a:bodyPr>
          <a:lstStyle/>
          <a:p>
            <a:r>
              <a:rPr lang="he-IL" dirty="0" smtClean="0"/>
              <a:t>תיקון </a:t>
            </a:r>
            <a:r>
              <a:rPr lang="he-IL" dirty="0" smtClean="0">
                <a:hlinkClick r:id="rId4"/>
              </a:rPr>
              <a:t>באתר מכון ממרא</a:t>
            </a:r>
            <a:r>
              <a:rPr lang="he-IL" dirty="0" smtClean="0"/>
              <a:t>. הניקוד והטעמים מופיעים כאשר סמן העכבר מעל מילה.</a:t>
            </a:r>
          </a:p>
          <a:p>
            <a:r>
              <a:rPr lang="he-IL" sz="1400" dirty="0" smtClean="0"/>
              <a:t>כדוגמת זה קיימות מספר אפליקציות.</a:t>
            </a:r>
            <a:endParaRPr lang="he-IL" sz="1400" dirty="0"/>
          </a:p>
        </p:txBody>
      </p:sp>
      <p:sp>
        <p:nvSpPr>
          <p:cNvPr id="9" name="TextBox 8"/>
          <p:cNvSpPr txBox="1"/>
          <p:nvPr/>
        </p:nvSpPr>
        <p:spPr>
          <a:xfrm>
            <a:off x="10356981" y="2619935"/>
            <a:ext cx="1586205" cy="369332"/>
          </a:xfrm>
          <a:prstGeom prst="rect">
            <a:avLst/>
          </a:prstGeom>
          <a:noFill/>
        </p:spPr>
        <p:txBody>
          <a:bodyPr wrap="square" rtlCol="1">
            <a:spAutoFit/>
          </a:bodyPr>
          <a:lstStyle/>
          <a:p>
            <a:r>
              <a:rPr lang="he-IL" dirty="0" smtClean="0"/>
              <a:t>תיקון מסורתי:</a:t>
            </a:r>
          </a:p>
        </p:txBody>
      </p:sp>
    </p:spTree>
    <p:extLst>
      <p:ext uri="{BB962C8B-B14F-4D97-AF65-F5344CB8AC3E}">
        <p14:creationId xmlns:p14="http://schemas.microsoft.com/office/powerpoint/2010/main" val="269831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ייצוג ויזואלי</a:t>
            </a:r>
            <a:endParaRPr lang="he-IL" b="1" dirty="0"/>
          </a:p>
        </p:txBody>
      </p:sp>
      <p:sp>
        <p:nvSpPr>
          <p:cNvPr id="4" name="מלבן 3"/>
          <p:cNvSpPr/>
          <p:nvPr/>
        </p:nvSpPr>
        <p:spPr>
          <a:xfrm>
            <a:off x="2219969" y="1361645"/>
            <a:ext cx="9424603" cy="1569660"/>
          </a:xfrm>
          <a:prstGeom prst="rect">
            <a:avLst/>
          </a:prstGeom>
        </p:spPr>
        <p:txBody>
          <a:bodyPr wrap="square">
            <a:spAutoFit/>
          </a:bodyPr>
          <a:lstStyle/>
          <a:p>
            <a:pPr fontAlgn="base"/>
            <a:r>
              <a:rPr lang="he-IL" sz="2400" dirty="0" smtClean="0">
                <a:latin typeface="Tahoma" panose="020B0604030504040204" pitchFamily="34" charset="0"/>
              </a:rPr>
              <a:t>במהדורה המבוארת </a:t>
            </a:r>
            <a:r>
              <a:rPr lang="he-IL" sz="2400" dirty="0" err="1" smtClean="0">
                <a:latin typeface="Tahoma" panose="020B0604030504040204" pitchFamily="34" charset="0"/>
              </a:rPr>
              <a:t>ב'ויקיטקסט</a:t>
            </a:r>
            <a:r>
              <a:rPr lang="he-IL" sz="2400" dirty="0" smtClean="0">
                <a:latin typeface="Tahoma" panose="020B0604030504040204" pitchFamily="34" charset="0"/>
              </a:rPr>
              <a:t>' יש פיסוק מודרני, אך עושה רושם שהוא לא תמיד מתאים לפסוקי התנ"ך – יש שימוש רב בפסיקים, והפירוט של פיסוק טעמי המקרא לא בא לידי ביטוי מלא. למשל בפסוק ז "</a:t>
            </a:r>
            <a:r>
              <a:rPr lang="he-IL" sz="2400" dirty="0" smtClean="0"/>
              <a:t>לְנֶגְדְּכֶם</a:t>
            </a:r>
            <a:r>
              <a:rPr lang="he-IL" sz="2400" dirty="0" smtClean="0">
                <a:latin typeface="Tahoma" panose="020B0604030504040204" pitchFamily="34" charset="0"/>
              </a:rPr>
              <a:t>" עם פסיק לפני או אחרי? (לפני).  כדאי היה להוסיף פסיק? וגם אחרי "</a:t>
            </a:r>
            <a:r>
              <a:rPr lang="he-IL" sz="2400" dirty="0" smtClean="0"/>
              <a:t>אֹתָהּ"?</a:t>
            </a:r>
            <a:endParaRPr lang="he-IL" sz="2400" dirty="0">
              <a:latin typeface="Tahoma" panose="020B0604030504040204" pitchFamily="34" charset="0"/>
            </a:endParaRPr>
          </a:p>
        </p:txBody>
      </p:sp>
      <p:pic>
        <p:nvPicPr>
          <p:cNvPr id="5" name="תמונה 4"/>
          <p:cNvPicPr>
            <a:picLocks noChangeAspect="1"/>
          </p:cNvPicPr>
          <p:nvPr/>
        </p:nvPicPr>
        <p:blipFill>
          <a:blip r:embed="rId2"/>
          <a:stretch>
            <a:fillRect/>
          </a:stretch>
        </p:blipFill>
        <p:spPr>
          <a:xfrm>
            <a:off x="284841" y="3067530"/>
            <a:ext cx="11835625" cy="3569839"/>
          </a:xfrm>
          <a:prstGeom prst="rect">
            <a:avLst/>
          </a:prstGeom>
        </p:spPr>
      </p:pic>
    </p:spTree>
    <p:extLst>
      <p:ext uri="{BB962C8B-B14F-4D97-AF65-F5344CB8AC3E}">
        <p14:creationId xmlns:p14="http://schemas.microsoft.com/office/powerpoint/2010/main" val="13367208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ייצוג ויזואלי – שיטות נוספות</a:t>
            </a:r>
            <a:endParaRPr lang="he-IL" b="1" dirty="0"/>
          </a:p>
        </p:txBody>
      </p:sp>
      <p:sp>
        <p:nvSpPr>
          <p:cNvPr id="4" name="מלבן 3"/>
          <p:cNvSpPr/>
          <p:nvPr/>
        </p:nvSpPr>
        <p:spPr>
          <a:xfrm>
            <a:off x="65315" y="1459977"/>
            <a:ext cx="11507150" cy="5139869"/>
          </a:xfrm>
          <a:prstGeom prst="rect">
            <a:avLst/>
          </a:prstGeom>
        </p:spPr>
        <p:txBody>
          <a:bodyPr wrap="square">
            <a:spAutoFit/>
          </a:bodyPr>
          <a:lstStyle/>
          <a:p>
            <a:r>
              <a:rPr lang="he-IL" sz="3200" dirty="0">
                <a:latin typeface="David" panose="020E0502060401010101" pitchFamily="34" charset="-79"/>
                <a:cs typeface="David" panose="020E0502060401010101" pitchFamily="34" charset="-79"/>
              </a:rPr>
              <a:t>וַיִּשְׁלַח אֶת נַעֲרֵי בְּנֵי יִשְׂרָאֵל וַיַּעֲלוּ </a:t>
            </a:r>
            <a:r>
              <a:rPr lang="he-IL" sz="3200" dirty="0" err="1">
                <a:latin typeface="David" panose="020E0502060401010101" pitchFamily="34" charset="-79"/>
                <a:cs typeface="David" panose="020E0502060401010101" pitchFamily="34" charset="-79"/>
              </a:rPr>
              <a:t>עֹלֹת</a:t>
            </a:r>
            <a:r>
              <a:rPr lang="he-IL" sz="3200" dirty="0">
                <a:latin typeface="David" panose="020E0502060401010101" pitchFamily="34" charset="-79"/>
                <a:cs typeface="David" panose="020E0502060401010101" pitchFamily="34" charset="-79"/>
              </a:rPr>
              <a:t> וַיִּזְבְּחוּ זְבָחִים שְׁלָמִים לַיהוָה </a:t>
            </a:r>
            <a:r>
              <a:rPr lang="he-IL" sz="3200" dirty="0" smtClean="0">
                <a:latin typeface="David" panose="020E0502060401010101" pitchFamily="34" charset="-79"/>
                <a:cs typeface="David" panose="020E0502060401010101" pitchFamily="34" charset="-79"/>
              </a:rPr>
              <a:t>פָּרִים</a:t>
            </a:r>
          </a:p>
          <a:p>
            <a:endParaRPr lang="he-IL" sz="3200" dirty="0" smtClean="0">
              <a:solidFill>
                <a:srgbClr val="0070C0"/>
              </a:solidFill>
              <a:latin typeface="David" panose="020E0502060401010101" pitchFamily="34" charset="-79"/>
              <a:cs typeface="David" panose="020E0502060401010101" pitchFamily="34" charset="-79"/>
            </a:endParaRPr>
          </a:p>
          <a:p>
            <a:r>
              <a:rPr lang="he-IL" sz="3200" dirty="0" smtClean="0">
                <a:solidFill>
                  <a:srgbClr val="0070C0"/>
                </a:solidFill>
                <a:latin typeface="David" panose="020E0502060401010101" pitchFamily="34" charset="-79"/>
                <a:cs typeface="David" panose="020E0502060401010101" pitchFamily="34" charset="-79"/>
              </a:rPr>
              <a:t>וַיִּשְׁלַח</a:t>
            </a:r>
            <a:r>
              <a:rPr lang="he-IL" sz="3200" dirty="0" smtClean="0">
                <a:latin typeface="David" panose="020E0502060401010101" pitchFamily="34" charset="-79"/>
                <a:cs typeface="David" panose="020E0502060401010101" pitchFamily="34" charset="-79"/>
              </a:rPr>
              <a:t> </a:t>
            </a:r>
            <a:r>
              <a:rPr lang="he-IL" sz="3200" dirty="0">
                <a:solidFill>
                  <a:srgbClr val="7030A0"/>
                </a:solidFill>
                <a:latin typeface="David" panose="020E0502060401010101" pitchFamily="34" charset="-79"/>
                <a:cs typeface="David" panose="020E0502060401010101" pitchFamily="34" charset="-79"/>
              </a:rPr>
              <a:t>אֶת נַעֲרֵי </a:t>
            </a:r>
            <a:r>
              <a:rPr lang="he-IL" sz="3200" dirty="0">
                <a:solidFill>
                  <a:srgbClr val="FFC000"/>
                </a:solidFill>
                <a:latin typeface="David" panose="020E0502060401010101" pitchFamily="34" charset="-79"/>
                <a:cs typeface="David" panose="020E0502060401010101" pitchFamily="34" charset="-79"/>
              </a:rPr>
              <a:t>בְּנֵי </a:t>
            </a:r>
            <a:r>
              <a:rPr lang="he-IL" sz="3200" dirty="0">
                <a:solidFill>
                  <a:srgbClr val="00B050"/>
                </a:solidFill>
                <a:latin typeface="David" panose="020E0502060401010101" pitchFamily="34" charset="-79"/>
                <a:cs typeface="David" panose="020E0502060401010101" pitchFamily="34" charset="-79"/>
              </a:rPr>
              <a:t>יִשְׂרָאֵל</a:t>
            </a:r>
            <a:r>
              <a:rPr lang="he-IL" sz="3200" dirty="0">
                <a:latin typeface="David" panose="020E0502060401010101" pitchFamily="34" charset="-79"/>
                <a:cs typeface="David" panose="020E0502060401010101" pitchFamily="34" charset="-79"/>
              </a:rPr>
              <a:t> </a:t>
            </a:r>
            <a:r>
              <a:rPr lang="he-IL" sz="3200" dirty="0">
                <a:solidFill>
                  <a:srgbClr val="0070C0"/>
                </a:solidFill>
                <a:latin typeface="David" panose="020E0502060401010101" pitchFamily="34" charset="-79"/>
                <a:cs typeface="David" panose="020E0502060401010101" pitchFamily="34" charset="-79"/>
              </a:rPr>
              <a:t>וַיַּעֲלוּ</a:t>
            </a:r>
            <a:r>
              <a:rPr lang="he-IL" sz="3200" dirty="0">
                <a:latin typeface="David" panose="020E0502060401010101" pitchFamily="34" charset="-79"/>
                <a:cs typeface="David" panose="020E0502060401010101" pitchFamily="34" charset="-79"/>
              </a:rPr>
              <a:t> </a:t>
            </a:r>
            <a:r>
              <a:rPr lang="he-IL" sz="3200" dirty="0" err="1" smtClean="0">
                <a:solidFill>
                  <a:srgbClr val="FF0000"/>
                </a:solidFill>
                <a:latin typeface="David" panose="020E0502060401010101" pitchFamily="34" charset="-79"/>
                <a:cs typeface="David" panose="020E0502060401010101" pitchFamily="34" charset="-79"/>
              </a:rPr>
              <a:t>עֹלֹת</a:t>
            </a:r>
            <a:r>
              <a:rPr lang="he-IL" sz="3200" dirty="0" smtClean="0">
                <a:solidFill>
                  <a:srgbClr val="FF0000"/>
                </a:solidFill>
                <a:latin typeface="David" panose="020E0502060401010101" pitchFamily="34" charset="-79"/>
                <a:cs typeface="David" panose="020E0502060401010101" pitchFamily="34" charset="-79"/>
              </a:rPr>
              <a:t> </a:t>
            </a:r>
            <a:r>
              <a:rPr lang="he-IL" sz="3200" dirty="0">
                <a:solidFill>
                  <a:srgbClr val="7030A0"/>
                </a:solidFill>
                <a:latin typeface="David" panose="020E0502060401010101" pitchFamily="34" charset="-79"/>
                <a:cs typeface="David" panose="020E0502060401010101" pitchFamily="34" charset="-79"/>
              </a:rPr>
              <a:t>וַיִּזְבְּחוּ</a:t>
            </a:r>
            <a:r>
              <a:rPr lang="he-IL" sz="3200" dirty="0">
                <a:latin typeface="David" panose="020E0502060401010101" pitchFamily="34" charset="-79"/>
                <a:cs typeface="David" panose="020E0502060401010101" pitchFamily="34" charset="-79"/>
              </a:rPr>
              <a:t> </a:t>
            </a:r>
            <a:r>
              <a:rPr lang="he-IL" sz="3200" dirty="0">
                <a:solidFill>
                  <a:srgbClr val="FFC000"/>
                </a:solidFill>
                <a:latin typeface="David" panose="020E0502060401010101" pitchFamily="34" charset="-79"/>
                <a:cs typeface="David" panose="020E0502060401010101" pitchFamily="34" charset="-79"/>
              </a:rPr>
              <a:t>זְבָחִים</a:t>
            </a:r>
            <a:r>
              <a:rPr lang="he-IL" sz="3200" dirty="0">
                <a:solidFill>
                  <a:srgbClr val="0070C0"/>
                </a:solidFill>
                <a:latin typeface="David" panose="020E0502060401010101" pitchFamily="34" charset="-79"/>
                <a:cs typeface="David" panose="020E0502060401010101" pitchFamily="34" charset="-79"/>
              </a:rPr>
              <a:t> שְׁלָמִים </a:t>
            </a:r>
            <a:r>
              <a:rPr lang="he-IL" sz="3200" dirty="0">
                <a:solidFill>
                  <a:srgbClr val="00B050"/>
                </a:solidFill>
                <a:latin typeface="David" panose="020E0502060401010101" pitchFamily="34" charset="-79"/>
                <a:cs typeface="David" panose="020E0502060401010101" pitchFamily="34" charset="-79"/>
              </a:rPr>
              <a:t>לַיהוָה</a:t>
            </a:r>
            <a:r>
              <a:rPr lang="he-IL" sz="3200" dirty="0">
                <a:latin typeface="David" panose="020E0502060401010101" pitchFamily="34" charset="-79"/>
                <a:cs typeface="David" panose="020E0502060401010101" pitchFamily="34" charset="-79"/>
              </a:rPr>
              <a:t> </a:t>
            </a:r>
            <a:r>
              <a:rPr lang="he-IL" sz="3200" dirty="0">
                <a:solidFill>
                  <a:srgbClr val="FF0000"/>
                </a:solidFill>
                <a:latin typeface="David" panose="020E0502060401010101" pitchFamily="34" charset="-79"/>
                <a:cs typeface="David" panose="020E0502060401010101" pitchFamily="34" charset="-79"/>
              </a:rPr>
              <a:t>פָּרִים</a:t>
            </a:r>
          </a:p>
          <a:p>
            <a:endParaRPr lang="he-IL" sz="3200" dirty="0" smtClean="0">
              <a:latin typeface="David" panose="020E0502060401010101" pitchFamily="34" charset="-79"/>
              <a:cs typeface="David" panose="020E0502060401010101" pitchFamily="34" charset="-79"/>
            </a:endParaRPr>
          </a:p>
          <a:p>
            <a:r>
              <a:rPr lang="he-IL" sz="3200" dirty="0" smtClean="0">
                <a:latin typeface="David" panose="020E0502060401010101" pitchFamily="34" charset="-79"/>
                <a:cs typeface="David" panose="020E0502060401010101" pitchFamily="34" charset="-79"/>
              </a:rPr>
              <a:t>וַיִּשְׁלַח</a:t>
            </a:r>
            <a:r>
              <a:rPr lang="he-IL" sz="3200" dirty="0">
                <a:latin typeface="David" panose="020E0502060401010101" pitchFamily="34" charset="-79"/>
                <a:cs typeface="David" panose="020E0502060401010101" pitchFamily="34" charset="-79"/>
              </a:rPr>
              <a:t>, אֶת-נַעֲרֵי בְּנֵי יִשְׂרָאֵל, וַיַּעֲלוּ, </a:t>
            </a:r>
            <a:r>
              <a:rPr lang="he-IL" sz="3200" dirty="0" err="1">
                <a:latin typeface="David" panose="020E0502060401010101" pitchFamily="34" charset="-79"/>
                <a:cs typeface="David" panose="020E0502060401010101" pitchFamily="34" charset="-79"/>
              </a:rPr>
              <a:t>עֹלֹת</a:t>
            </a:r>
            <a:r>
              <a:rPr lang="he-IL" sz="3200" dirty="0">
                <a:latin typeface="David" panose="020E0502060401010101" pitchFamily="34" charset="-79"/>
                <a:cs typeface="David" panose="020E0502060401010101" pitchFamily="34" charset="-79"/>
              </a:rPr>
              <a:t>; וַיִּזְבְּחוּ זְבָחִים שְׁלָמִים, לַיהוָה--פָּרִים.</a:t>
            </a:r>
          </a:p>
          <a:p>
            <a:r>
              <a:rPr lang="he-IL" sz="3200" dirty="0" smtClean="0">
                <a:latin typeface="David" panose="020E0502060401010101" pitchFamily="34" charset="-79"/>
                <a:cs typeface="David" panose="020E0502060401010101" pitchFamily="34" charset="-79"/>
              </a:rPr>
              <a:t>וַיִּשְׁלַח, </a:t>
            </a:r>
            <a:r>
              <a:rPr lang="he-IL" sz="3200" dirty="0">
                <a:latin typeface="David" panose="020E0502060401010101" pitchFamily="34" charset="-79"/>
                <a:cs typeface="David" panose="020E0502060401010101" pitchFamily="34" charset="-79"/>
              </a:rPr>
              <a:t>אֶת </a:t>
            </a:r>
            <a:r>
              <a:rPr lang="he-IL" sz="3200" dirty="0" smtClean="0">
                <a:latin typeface="David" panose="020E0502060401010101" pitchFamily="34" charset="-79"/>
                <a:cs typeface="David" panose="020E0502060401010101" pitchFamily="34" charset="-79"/>
              </a:rPr>
              <a:t>נַעֲרֵי</a:t>
            </a:r>
            <a:r>
              <a:rPr lang="he-IL" sz="2000" dirty="0" smtClean="0">
                <a:latin typeface="David" panose="020E0502060401010101" pitchFamily="34" charset="-79"/>
                <a:cs typeface="David" panose="020E0502060401010101" pitchFamily="34" charset="-79"/>
              </a:rPr>
              <a:t>,</a:t>
            </a:r>
            <a:r>
              <a:rPr lang="he-IL" sz="3200" dirty="0" smtClean="0">
                <a:latin typeface="David" panose="020E0502060401010101" pitchFamily="34" charset="-79"/>
                <a:cs typeface="David" panose="020E0502060401010101" pitchFamily="34" charset="-79"/>
              </a:rPr>
              <a:t> </a:t>
            </a:r>
            <a:r>
              <a:rPr lang="he-IL" sz="3200" dirty="0">
                <a:latin typeface="David" panose="020E0502060401010101" pitchFamily="34" charset="-79"/>
                <a:cs typeface="David" panose="020E0502060401010101" pitchFamily="34" charset="-79"/>
              </a:rPr>
              <a:t>בְּנֵי </a:t>
            </a:r>
            <a:r>
              <a:rPr lang="he-IL" sz="3200" dirty="0" smtClean="0">
                <a:latin typeface="David" panose="020E0502060401010101" pitchFamily="34" charset="-79"/>
                <a:cs typeface="David" panose="020E0502060401010101" pitchFamily="34" charset="-79"/>
              </a:rPr>
              <a:t>יִשְׂרָאֵל</a:t>
            </a:r>
            <a:r>
              <a:rPr lang="he-IL" sz="4400" dirty="0" smtClean="0">
                <a:latin typeface="David" panose="020E0502060401010101" pitchFamily="34" charset="-79"/>
                <a:cs typeface="David" panose="020E0502060401010101" pitchFamily="34" charset="-79"/>
              </a:rPr>
              <a:t>,</a:t>
            </a:r>
            <a:r>
              <a:rPr lang="he-IL" sz="3200" dirty="0" smtClean="0">
                <a:latin typeface="David" panose="020E0502060401010101" pitchFamily="34" charset="-79"/>
                <a:cs typeface="David" panose="020E0502060401010101" pitchFamily="34" charset="-79"/>
              </a:rPr>
              <a:t> וַיַּעֲלוּ, </a:t>
            </a:r>
            <a:r>
              <a:rPr lang="he-IL" sz="3200" dirty="0" err="1" smtClean="0">
                <a:latin typeface="David" panose="020E0502060401010101" pitchFamily="34" charset="-79"/>
                <a:cs typeface="David" panose="020E0502060401010101" pitchFamily="34" charset="-79"/>
              </a:rPr>
              <a:t>עֹלֹת</a:t>
            </a:r>
            <a:r>
              <a:rPr lang="he-IL" sz="6000" dirty="0" smtClean="0">
                <a:latin typeface="David" panose="020E0502060401010101" pitchFamily="34" charset="-79"/>
                <a:cs typeface="David" panose="020E0502060401010101" pitchFamily="34" charset="-79"/>
              </a:rPr>
              <a:t>,</a:t>
            </a:r>
            <a:r>
              <a:rPr lang="he-IL" sz="3200" dirty="0" smtClean="0">
                <a:latin typeface="David" panose="020E0502060401010101" pitchFamily="34" charset="-79"/>
                <a:cs typeface="David" panose="020E0502060401010101" pitchFamily="34" charset="-79"/>
              </a:rPr>
              <a:t> וַיִּזְבְּחוּ</a:t>
            </a:r>
            <a:r>
              <a:rPr lang="he-IL" sz="2000" dirty="0" smtClean="0">
                <a:latin typeface="David" panose="020E0502060401010101" pitchFamily="34" charset="-79"/>
                <a:cs typeface="David" panose="020E0502060401010101" pitchFamily="34" charset="-79"/>
              </a:rPr>
              <a:t>,</a:t>
            </a:r>
            <a:r>
              <a:rPr lang="he-IL" sz="3200" dirty="0" smtClean="0">
                <a:latin typeface="David" panose="020E0502060401010101" pitchFamily="34" charset="-79"/>
                <a:cs typeface="David" panose="020E0502060401010101" pitchFamily="34" charset="-79"/>
              </a:rPr>
              <a:t> </a:t>
            </a:r>
            <a:r>
              <a:rPr lang="he-IL" sz="3200" dirty="0">
                <a:latin typeface="David" panose="020E0502060401010101" pitchFamily="34" charset="-79"/>
                <a:cs typeface="David" panose="020E0502060401010101" pitchFamily="34" charset="-79"/>
              </a:rPr>
              <a:t>זְבָחִים </a:t>
            </a:r>
            <a:r>
              <a:rPr lang="he-IL" sz="3200" dirty="0" smtClean="0">
                <a:latin typeface="David" panose="020E0502060401010101" pitchFamily="34" charset="-79"/>
                <a:cs typeface="David" panose="020E0502060401010101" pitchFamily="34" charset="-79"/>
              </a:rPr>
              <a:t>שְׁלָמִים, לַיהוָה</a:t>
            </a:r>
            <a:r>
              <a:rPr lang="he-IL" sz="4400" dirty="0" smtClean="0">
                <a:latin typeface="David" panose="020E0502060401010101" pitchFamily="34" charset="-79"/>
                <a:cs typeface="David" panose="020E0502060401010101" pitchFamily="34" charset="-79"/>
              </a:rPr>
              <a:t>,</a:t>
            </a:r>
            <a:r>
              <a:rPr lang="he-IL" sz="3200" dirty="0" smtClean="0">
                <a:latin typeface="David" panose="020E0502060401010101" pitchFamily="34" charset="-79"/>
                <a:cs typeface="David" panose="020E0502060401010101" pitchFamily="34" charset="-79"/>
              </a:rPr>
              <a:t> פָּרִים.</a:t>
            </a:r>
          </a:p>
          <a:p>
            <a:endParaRPr lang="he-IL" sz="2800" dirty="0" smtClean="0">
              <a:latin typeface="David" panose="020E0502060401010101" pitchFamily="34" charset="-79"/>
              <a:cs typeface="David" panose="020E0502060401010101" pitchFamily="34" charset="-79"/>
            </a:endParaRPr>
          </a:p>
          <a:p>
            <a:r>
              <a:rPr lang="he-IL" sz="2800" dirty="0" smtClean="0">
                <a:latin typeface="David" panose="020E0502060401010101" pitchFamily="34" charset="-79"/>
                <a:cs typeface="David" panose="020E0502060401010101" pitchFamily="34" charset="-79"/>
              </a:rPr>
              <a:t>וַיִּשְׁלַח   אֶת נַעֲרֵי  </a:t>
            </a:r>
            <a:r>
              <a:rPr lang="he-IL" sz="2800" dirty="0">
                <a:latin typeface="David" panose="020E0502060401010101" pitchFamily="34" charset="-79"/>
                <a:cs typeface="David" panose="020E0502060401010101" pitchFamily="34" charset="-79"/>
              </a:rPr>
              <a:t>בְּנֵי </a:t>
            </a:r>
            <a:r>
              <a:rPr lang="he-IL" sz="2800" dirty="0" smtClean="0">
                <a:latin typeface="David" panose="020E0502060401010101" pitchFamily="34" charset="-79"/>
                <a:cs typeface="David" panose="020E0502060401010101" pitchFamily="34" charset="-79"/>
              </a:rPr>
              <a:t>יִשְׂרָאֵל     וַיַּעֲלוּ  </a:t>
            </a:r>
            <a:r>
              <a:rPr lang="he-IL" sz="2800" dirty="0" err="1" smtClean="0">
                <a:latin typeface="David" panose="020E0502060401010101" pitchFamily="34" charset="-79"/>
                <a:cs typeface="David" panose="020E0502060401010101" pitchFamily="34" charset="-79"/>
              </a:rPr>
              <a:t>עֹלֹת</a:t>
            </a:r>
            <a:r>
              <a:rPr lang="he-IL" sz="2800" dirty="0" smtClean="0">
                <a:latin typeface="David" panose="020E0502060401010101" pitchFamily="34" charset="-79"/>
                <a:cs typeface="David" panose="020E0502060401010101" pitchFamily="34" charset="-79"/>
              </a:rPr>
              <a:t>             וַיִּזְבְּחוּ  </a:t>
            </a:r>
            <a:r>
              <a:rPr lang="he-IL" sz="2800" dirty="0">
                <a:latin typeface="David" panose="020E0502060401010101" pitchFamily="34" charset="-79"/>
                <a:cs typeface="David" panose="020E0502060401010101" pitchFamily="34" charset="-79"/>
              </a:rPr>
              <a:t>זְבָחִים </a:t>
            </a:r>
            <a:r>
              <a:rPr lang="he-IL" sz="2800" dirty="0" smtClean="0">
                <a:latin typeface="David" panose="020E0502060401010101" pitchFamily="34" charset="-79"/>
                <a:cs typeface="David" panose="020E0502060401010101" pitchFamily="34" charset="-79"/>
              </a:rPr>
              <a:t>שְׁלָמִים   לַיהוָה     פָּרִים</a:t>
            </a:r>
            <a:endParaRPr lang="he-IL" sz="2800" dirty="0">
              <a:latin typeface="David" panose="020E0502060401010101" pitchFamily="34" charset="-79"/>
              <a:cs typeface="David" panose="020E0502060401010101" pitchFamily="34" charset="-79"/>
            </a:endParaRPr>
          </a:p>
          <a:p>
            <a:endParaRPr lang="he-IL" sz="2800" dirty="0" smtClean="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וַיִּשְׁלַח \\ </a:t>
            </a:r>
            <a:r>
              <a:rPr lang="he-IL" sz="2600" dirty="0">
                <a:latin typeface="David" panose="020E0502060401010101" pitchFamily="34" charset="-79"/>
                <a:cs typeface="David" panose="020E0502060401010101" pitchFamily="34" charset="-79"/>
              </a:rPr>
              <a:t>אֶת </a:t>
            </a:r>
            <a:r>
              <a:rPr lang="he-IL" sz="2600" dirty="0" smtClean="0">
                <a:latin typeface="David" panose="020E0502060401010101" pitchFamily="34" charset="-79"/>
                <a:cs typeface="David" panose="020E0502060401010101" pitchFamily="34" charset="-79"/>
              </a:rPr>
              <a:t>נַעֲרֵי \ </a:t>
            </a:r>
            <a:r>
              <a:rPr lang="he-IL" sz="2600" dirty="0">
                <a:latin typeface="David" panose="020E0502060401010101" pitchFamily="34" charset="-79"/>
                <a:cs typeface="David" panose="020E0502060401010101" pitchFamily="34" charset="-79"/>
              </a:rPr>
              <a:t>בְּנֵי </a:t>
            </a:r>
            <a:r>
              <a:rPr lang="he-IL" sz="2600" dirty="0" smtClean="0">
                <a:latin typeface="David" panose="020E0502060401010101" pitchFamily="34" charset="-79"/>
                <a:cs typeface="David" panose="020E0502060401010101" pitchFamily="34" charset="-79"/>
              </a:rPr>
              <a:t>יִשְׂרָאֵל \\\ וַיַּעֲלוּ \\ </a:t>
            </a:r>
            <a:r>
              <a:rPr lang="he-IL" sz="2600" dirty="0" err="1" smtClean="0">
                <a:latin typeface="David" panose="020E0502060401010101" pitchFamily="34" charset="-79"/>
                <a:cs typeface="David" panose="020E0502060401010101" pitchFamily="34" charset="-79"/>
              </a:rPr>
              <a:t>עֹלֹת</a:t>
            </a:r>
            <a:r>
              <a:rPr lang="he-IL" sz="2600" dirty="0" smtClean="0">
                <a:latin typeface="David" panose="020E0502060401010101" pitchFamily="34" charset="-79"/>
                <a:cs typeface="David" panose="020E0502060401010101" pitchFamily="34" charset="-79"/>
              </a:rPr>
              <a:t> \\\\ וַיִּזְבְּחוּ \ </a:t>
            </a:r>
            <a:r>
              <a:rPr lang="he-IL" sz="2600" dirty="0">
                <a:latin typeface="David" panose="020E0502060401010101" pitchFamily="34" charset="-79"/>
                <a:cs typeface="David" panose="020E0502060401010101" pitchFamily="34" charset="-79"/>
              </a:rPr>
              <a:t>זְבָחִים </a:t>
            </a:r>
            <a:r>
              <a:rPr lang="he-IL" sz="2600" dirty="0" smtClean="0">
                <a:latin typeface="David" panose="020E0502060401010101" pitchFamily="34" charset="-79"/>
                <a:cs typeface="David" panose="020E0502060401010101" pitchFamily="34" charset="-79"/>
              </a:rPr>
              <a:t>שְׁלָמִים \\ לַיהוָה \\\ פָּרִים.</a:t>
            </a:r>
            <a:endParaRPr lang="he-IL" sz="2600" dirty="0">
              <a:latin typeface="David" panose="020E0502060401010101" pitchFamily="34" charset="-79"/>
              <a:cs typeface="David" panose="020E0502060401010101" pitchFamily="34" charset="-79"/>
            </a:endParaRPr>
          </a:p>
        </p:txBody>
      </p:sp>
      <p:sp>
        <p:nvSpPr>
          <p:cNvPr id="3" name="סוגר מרובע שמאלי 2"/>
          <p:cNvSpPr/>
          <p:nvPr/>
        </p:nvSpPr>
        <p:spPr>
          <a:xfrm rot="5400000">
            <a:off x="8500551" y="-1362632"/>
            <a:ext cx="457192" cy="529117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6" name="סוגר מרובע שמאלי 5"/>
          <p:cNvSpPr/>
          <p:nvPr/>
        </p:nvSpPr>
        <p:spPr>
          <a:xfrm rot="5400000">
            <a:off x="3834712" y="-704552"/>
            <a:ext cx="326646" cy="4114537"/>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9322604" y="-540576"/>
            <a:ext cx="324645" cy="3779618"/>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10816782" y="953601"/>
            <a:ext cx="191457" cy="924450"/>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סוגר מרובע שמאלי 8"/>
          <p:cNvSpPr/>
          <p:nvPr/>
        </p:nvSpPr>
        <p:spPr>
          <a:xfrm rot="5400000">
            <a:off x="3391681" y="-1180322"/>
            <a:ext cx="457191" cy="4926561"/>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0" name="סוגר מרובע שמאלי 9"/>
          <p:cNvSpPr/>
          <p:nvPr/>
        </p:nvSpPr>
        <p:spPr>
          <a:xfrm rot="5400000">
            <a:off x="4373501" y="-170245"/>
            <a:ext cx="191457" cy="3172145"/>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1" name="סוגר מרובע שמאלי 10"/>
          <p:cNvSpPr/>
          <p:nvPr/>
        </p:nvSpPr>
        <p:spPr>
          <a:xfrm rot="5400000">
            <a:off x="5513046" y="969300"/>
            <a:ext cx="95730" cy="988781"/>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2" name="סוגר מרובע שמאלי 11"/>
          <p:cNvSpPr/>
          <p:nvPr/>
        </p:nvSpPr>
        <p:spPr>
          <a:xfrm rot="5400000">
            <a:off x="9763272" y="824544"/>
            <a:ext cx="95730" cy="1278293"/>
          </a:xfrm>
          <a:prstGeom prst="leftBracket">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16" name="סוגר מרובע שמאלי 15"/>
          <p:cNvSpPr/>
          <p:nvPr/>
        </p:nvSpPr>
        <p:spPr>
          <a:xfrm rot="5400000">
            <a:off x="7093507" y="1009946"/>
            <a:ext cx="191455" cy="811761"/>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5" name="TextBox 4"/>
          <p:cNvSpPr txBox="1"/>
          <p:nvPr/>
        </p:nvSpPr>
        <p:spPr>
          <a:xfrm>
            <a:off x="11504613" y="1578798"/>
            <a:ext cx="687388" cy="276999"/>
          </a:xfrm>
          <a:prstGeom prst="rect">
            <a:avLst/>
          </a:prstGeom>
          <a:noFill/>
        </p:spPr>
        <p:txBody>
          <a:bodyPr wrap="square" rtlCol="1">
            <a:spAutoFit/>
          </a:bodyPr>
          <a:lstStyle/>
          <a:p>
            <a:pPr algn="ctr"/>
            <a:r>
              <a:rPr lang="he-IL" sz="1200" dirty="0" smtClean="0"/>
              <a:t>מקראות</a:t>
            </a:r>
            <a:endParaRPr lang="he-IL" sz="1200" dirty="0"/>
          </a:p>
        </p:txBody>
      </p:sp>
      <p:sp>
        <p:nvSpPr>
          <p:cNvPr id="17" name="TextBox 16"/>
          <p:cNvSpPr txBox="1"/>
          <p:nvPr/>
        </p:nvSpPr>
        <p:spPr>
          <a:xfrm>
            <a:off x="11572465" y="2586503"/>
            <a:ext cx="619535" cy="276999"/>
          </a:xfrm>
          <a:prstGeom prst="rect">
            <a:avLst/>
          </a:prstGeom>
          <a:noFill/>
        </p:spPr>
        <p:txBody>
          <a:bodyPr wrap="square" rtlCol="1">
            <a:spAutoFit/>
          </a:bodyPr>
          <a:lstStyle/>
          <a:p>
            <a:pPr algn="ctr" rtl="0"/>
            <a:r>
              <a:rPr lang="he-IL" sz="1200" dirty="0" smtClean="0"/>
              <a:t>צבע</a:t>
            </a:r>
            <a:endParaRPr lang="he-IL" sz="1200" dirty="0"/>
          </a:p>
        </p:txBody>
      </p:sp>
      <p:sp>
        <p:nvSpPr>
          <p:cNvPr id="18" name="TextBox 17"/>
          <p:cNvSpPr txBox="1"/>
          <p:nvPr/>
        </p:nvSpPr>
        <p:spPr>
          <a:xfrm>
            <a:off x="11572465" y="3483142"/>
            <a:ext cx="619535" cy="461665"/>
          </a:xfrm>
          <a:prstGeom prst="rect">
            <a:avLst/>
          </a:prstGeom>
          <a:noFill/>
        </p:spPr>
        <p:txBody>
          <a:bodyPr wrap="square" rtlCol="1">
            <a:spAutoFit/>
          </a:bodyPr>
          <a:lstStyle/>
          <a:p>
            <a:pPr algn="ctr" rtl="0"/>
            <a:r>
              <a:rPr lang="he-IL" sz="1200" dirty="0" smtClean="0"/>
              <a:t>מכון ממרא</a:t>
            </a:r>
            <a:endParaRPr lang="he-IL" sz="1200" dirty="0"/>
          </a:p>
        </p:txBody>
      </p:sp>
      <p:sp>
        <p:nvSpPr>
          <p:cNvPr id="19" name="TextBox 18"/>
          <p:cNvSpPr txBox="1"/>
          <p:nvPr/>
        </p:nvSpPr>
        <p:spPr>
          <a:xfrm>
            <a:off x="11504613" y="4336455"/>
            <a:ext cx="687388" cy="276999"/>
          </a:xfrm>
          <a:prstGeom prst="rect">
            <a:avLst/>
          </a:prstGeom>
          <a:noFill/>
        </p:spPr>
        <p:txBody>
          <a:bodyPr wrap="square" rtlCol="1">
            <a:spAutoFit/>
          </a:bodyPr>
          <a:lstStyle/>
          <a:p>
            <a:pPr algn="ctr" rtl="0"/>
            <a:r>
              <a:rPr lang="he-IL" sz="1200" dirty="0" smtClean="0"/>
              <a:t>פסיקים</a:t>
            </a:r>
            <a:endParaRPr lang="he-IL" sz="1200" dirty="0"/>
          </a:p>
        </p:txBody>
      </p:sp>
      <p:sp>
        <p:nvSpPr>
          <p:cNvPr id="20" name="TextBox 19"/>
          <p:cNvSpPr txBox="1"/>
          <p:nvPr/>
        </p:nvSpPr>
        <p:spPr>
          <a:xfrm>
            <a:off x="11504613" y="5277798"/>
            <a:ext cx="687388" cy="461665"/>
          </a:xfrm>
          <a:prstGeom prst="rect">
            <a:avLst/>
          </a:prstGeom>
          <a:noFill/>
        </p:spPr>
        <p:txBody>
          <a:bodyPr wrap="square" rtlCol="1">
            <a:spAutoFit/>
          </a:bodyPr>
          <a:lstStyle/>
          <a:p>
            <a:pPr algn="ctr" rtl="0"/>
            <a:r>
              <a:rPr lang="he-IL" sz="1200" dirty="0" smtClean="0"/>
              <a:t>סידור </a:t>
            </a:r>
            <a:r>
              <a:rPr lang="he-IL" sz="1200" dirty="0" smtClean="0">
                <a:hlinkClick r:id="rId3"/>
              </a:rPr>
              <a:t>ושיננתם</a:t>
            </a:r>
            <a:endParaRPr lang="he-IL" sz="1200" dirty="0"/>
          </a:p>
        </p:txBody>
      </p:sp>
      <p:sp>
        <p:nvSpPr>
          <p:cNvPr id="21" name="TextBox 20"/>
          <p:cNvSpPr txBox="1"/>
          <p:nvPr/>
        </p:nvSpPr>
        <p:spPr>
          <a:xfrm>
            <a:off x="11504613" y="6177821"/>
            <a:ext cx="687388" cy="276999"/>
          </a:xfrm>
          <a:prstGeom prst="rect">
            <a:avLst/>
          </a:prstGeom>
          <a:noFill/>
        </p:spPr>
        <p:txBody>
          <a:bodyPr wrap="square" rtlCol="1">
            <a:spAutoFit/>
          </a:bodyPr>
          <a:lstStyle/>
          <a:p>
            <a:pPr algn="ctr" rtl="0"/>
            <a:r>
              <a:rPr lang="he-IL" sz="1200" dirty="0" smtClean="0"/>
              <a:t>אקדמיה</a:t>
            </a:r>
            <a:endParaRPr lang="he-IL" sz="1200" dirty="0"/>
          </a:p>
        </p:txBody>
      </p:sp>
    </p:spTree>
    <p:extLst>
      <p:ext uri="{BB962C8B-B14F-4D97-AF65-F5344CB8AC3E}">
        <p14:creationId xmlns:p14="http://schemas.microsoft.com/office/powerpoint/2010/main" val="12922950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לסיכום...</a:t>
            </a:r>
            <a:endParaRPr lang="he-IL" b="1" dirty="0"/>
          </a:p>
        </p:txBody>
      </p:sp>
      <p:sp>
        <p:nvSpPr>
          <p:cNvPr id="4" name="מלבן 3"/>
          <p:cNvSpPr/>
          <p:nvPr/>
        </p:nvSpPr>
        <p:spPr>
          <a:xfrm>
            <a:off x="2080009" y="1576252"/>
            <a:ext cx="9424603" cy="4739759"/>
          </a:xfrm>
          <a:prstGeom prst="rect">
            <a:avLst/>
          </a:prstGeom>
        </p:spPr>
        <p:txBody>
          <a:bodyPr wrap="square">
            <a:spAutoFit/>
          </a:bodyPr>
          <a:lstStyle/>
          <a:p>
            <a:pPr algn="just" fontAlgn="base"/>
            <a:r>
              <a:rPr lang="he-IL" sz="2400" dirty="0" smtClean="0">
                <a:latin typeface="Tahoma" panose="020B0604030504040204" pitchFamily="34" charset="0"/>
              </a:rPr>
              <a:t>"</a:t>
            </a:r>
            <a:r>
              <a:rPr lang="he-IL" sz="2400" dirty="0">
                <a:latin typeface="Tahoma" panose="020B0604030504040204" pitchFamily="34" charset="0"/>
              </a:rPr>
              <a:t>אין לנו אלא להצטער על רוע מזלם של טעמי המקרא. כל ענפי דקדוק לשוננו כבר נעשו שגורים בפי הבריות. אין לך תינוק דבי רב, שלא למד על דגש ועל </a:t>
            </a:r>
            <a:r>
              <a:rPr lang="he-IL" sz="2400" dirty="0" err="1">
                <a:latin typeface="Tahoma" panose="020B0604030504040204" pitchFamily="34" charset="0"/>
              </a:rPr>
              <a:t>שוא</a:t>
            </a:r>
            <a:r>
              <a:rPr lang="he-IL" sz="2400" dirty="0">
                <a:latin typeface="Tahoma" panose="020B0604030504040204" pitchFamily="34" charset="0"/>
              </a:rPr>
              <a:t>, על פועל ועל שם. ואלו חכמת הטעמים – מועטים העוסקים בה, ומועטים המלמדים אותה. הרי היא עזובה בין כותלי בית הספר, ואין היא חשובה לא כמקצוע ולא כחובבות. ואילולי היה צורך בהם לילד הנכנס לעול מצוות, מי יודע אם עוד היו זוכרים את שמותיהם ואת צורתם. </a:t>
            </a:r>
          </a:p>
          <a:p>
            <a:pPr algn="just" fontAlgn="base"/>
            <a:r>
              <a:rPr lang="he-IL" sz="2400" dirty="0" smtClean="0">
                <a:latin typeface="Tahoma" panose="020B0604030504040204" pitchFamily="34" charset="0"/>
              </a:rPr>
              <a:t>חכמת </a:t>
            </a:r>
            <a:r>
              <a:rPr lang="he-IL" sz="2400" dirty="0">
                <a:latin typeface="Tahoma" panose="020B0604030504040204" pitchFamily="34" charset="0"/>
              </a:rPr>
              <a:t>הטעמים תורה היא ולימוד היא צריכה. יבואו נא רבים ויעסקו בחוקיהם ובכלליהם; יבואו אחרים וירבו עליהם דרישה ומחקר. ובין כולם תתפרסם חכמתם ויתגלה </a:t>
            </a:r>
            <a:r>
              <a:rPr lang="he-IL" sz="2400" dirty="0" err="1">
                <a:latin typeface="Tahoma" panose="020B0604030504040204" pitchFamily="34" charset="0"/>
              </a:rPr>
              <a:t>יופים</a:t>
            </a:r>
            <a:r>
              <a:rPr lang="he-IL" sz="2400" dirty="0">
                <a:latin typeface="Tahoma" panose="020B0604030504040204" pitchFamily="34" charset="0"/>
              </a:rPr>
              <a:t>, ויחזור אלינו מקצוע עזוב, תורה שלמה שהלכה ונשתכחה מן הלב". </a:t>
            </a:r>
            <a:endParaRPr lang="he-IL" sz="2400" dirty="0" smtClean="0">
              <a:latin typeface="Tahoma" panose="020B0604030504040204" pitchFamily="34" charset="0"/>
            </a:endParaRPr>
          </a:p>
          <a:p>
            <a:pPr algn="just" fontAlgn="base"/>
            <a:endParaRPr lang="he-IL" sz="2400" dirty="0">
              <a:solidFill>
                <a:schemeClr val="bg1">
                  <a:lumMod val="50000"/>
                </a:schemeClr>
              </a:solidFill>
              <a:effectLst/>
              <a:latin typeface="Tahoma" panose="020B0604030504040204" pitchFamily="34" charset="0"/>
            </a:endParaRPr>
          </a:p>
          <a:p>
            <a:pPr algn="just" fontAlgn="base"/>
            <a:r>
              <a:rPr lang="he-IL" sz="1400" dirty="0">
                <a:latin typeface="Tahoma" panose="020B0604030504040204" pitchFamily="34" charset="0"/>
              </a:rPr>
              <a:t>(הרב </a:t>
            </a:r>
            <a:r>
              <a:rPr lang="he-IL" sz="1400" dirty="0" err="1">
                <a:latin typeface="Tahoma" panose="020B0604030504040204" pitchFamily="34" charset="0"/>
              </a:rPr>
              <a:t>ברויאר</a:t>
            </a:r>
            <a:r>
              <a:rPr lang="he-IL" sz="1400" dirty="0">
                <a:latin typeface="Tahoma" panose="020B0604030504040204" pitchFamily="34" charset="0"/>
              </a:rPr>
              <a:t> זצ"ל, "טעמי המקרא", עמ' 390)</a:t>
            </a:r>
          </a:p>
          <a:p>
            <a:pPr algn="just" fontAlgn="base"/>
            <a:endParaRPr lang="he-IL" sz="1400" dirty="0">
              <a:solidFill>
                <a:schemeClr val="bg1">
                  <a:lumMod val="50000"/>
                </a:schemeClr>
              </a:solidFill>
              <a:effectLst/>
              <a:latin typeface="Tahoma" panose="020B0604030504040204" pitchFamily="34" charset="0"/>
            </a:endParaRPr>
          </a:p>
        </p:txBody>
      </p:sp>
    </p:spTree>
    <p:extLst>
      <p:ext uri="{BB962C8B-B14F-4D97-AF65-F5344CB8AC3E}">
        <p14:creationId xmlns:p14="http://schemas.microsoft.com/office/powerpoint/2010/main" val="6034315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מקורות והפניות</a:t>
            </a:r>
            <a:endParaRPr lang="he-IL" b="1" dirty="0"/>
          </a:p>
        </p:txBody>
      </p:sp>
      <p:sp>
        <p:nvSpPr>
          <p:cNvPr id="4" name="מלבן 3"/>
          <p:cNvSpPr/>
          <p:nvPr/>
        </p:nvSpPr>
        <p:spPr>
          <a:xfrm>
            <a:off x="2080009" y="1576252"/>
            <a:ext cx="9424603" cy="1631216"/>
          </a:xfrm>
          <a:prstGeom prst="rect">
            <a:avLst/>
          </a:prstGeom>
        </p:spPr>
        <p:txBody>
          <a:bodyPr wrap="square">
            <a:spAutoFit/>
          </a:bodyPr>
          <a:lstStyle/>
          <a:p>
            <a:pPr marL="457200" indent="-457200" algn="just" fontAlgn="base">
              <a:buFont typeface="Arial" panose="020B0604020202020204" pitchFamily="34" charset="0"/>
              <a:buChar char="•"/>
            </a:pPr>
            <a:r>
              <a:rPr lang="he-IL" sz="2800" dirty="0" smtClean="0">
                <a:latin typeface="Tahoma" panose="020B0604030504040204" pitchFamily="34" charset="0"/>
              </a:rPr>
              <a:t>הקלטות של כל הפרשות </a:t>
            </a:r>
            <a:r>
              <a:rPr lang="he-IL" sz="2800" dirty="0" err="1" smtClean="0">
                <a:latin typeface="Tahoma" panose="020B0604030504040204" pitchFamily="34" charset="0"/>
              </a:rPr>
              <a:t>וההפטרות</a:t>
            </a:r>
            <a:r>
              <a:rPr lang="he-IL" sz="2800" dirty="0">
                <a:latin typeface="Tahoma" panose="020B0604030504040204" pitchFamily="34" charset="0"/>
              </a:rPr>
              <a:t> </a:t>
            </a:r>
            <a:r>
              <a:rPr lang="he-IL" sz="2800" dirty="0" smtClean="0">
                <a:latin typeface="Tahoma" panose="020B0604030504040204" pitchFamily="34" charset="0"/>
              </a:rPr>
              <a:t>– "</a:t>
            </a:r>
            <a:r>
              <a:rPr lang="he-IL" sz="2800" dirty="0" smtClean="0">
                <a:latin typeface="Tahoma" panose="020B0604030504040204" pitchFamily="34" charset="0"/>
                <a:hlinkClick r:id="rId2"/>
              </a:rPr>
              <a:t>ויבינו במקרא</a:t>
            </a:r>
            <a:r>
              <a:rPr lang="he-IL" sz="2800" dirty="0" smtClean="0">
                <a:latin typeface="Tahoma" panose="020B0604030504040204" pitchFamily="34" charset="0"/>
              </a:rPr>
              <a:t>"</a:t>
            </a:r>
          </a:p>
          <a:p>
            <a:pPr marL="457200" indent="-457200" algn="just" fontAlgn="base">
              <a:buFont typeface="Arial" panose="020B0604020202020204" pitchFamily="34" charset="0"/>
              <a:buChar char="•"/>
            </a:pPr>
            <a:r>
              <a:rPr lang="he-IL" sz="2800" dirty="0">
                <a:latin typeface="Tahoma" panose="020B0604030504040204" pitchFamily="34" charset="0"/>
              </a:rPr>
              <a:t>קריאת נשים – </a:t>
            </a:r>
            <a:r>
              <a:rPr lang="he-IL" sz="2800" dirty="0">
                <a:latin typeface="Tahoma" panose="020B0604030504040204" pitchFamily="34" charset="0"/>
                <a:hlinkClick r:id="rId3"/>
              </a:rPr>
              <a:t>אתר כל קורא</a:t>
            </a:r>
            <a:endParaRPr lang="he-IL" sz="2800" dirty="0">
              <a:latin typeface="Tahoma" panose="020B0604030504040204" pitchFamily="34" charset="0"/>
            </a:endParaRPr>
          </a:p>
          <a:p>
            <a:pPr marL="457200" indent="-457200" algn="just" fontAlgn="base">
              <a:buFont typeface="Arial" panose="020B0604020202020204" pitchFamily="34" charset="0"/>
              <a:buChar char="•"/>
            </a:pPr>
            <a:r>
              <a:rPr lang="he-IL" sz="2800" dirty="0" smtClean="0">
                <a:latin typeface="Tahoma" panose="020B0604030504040204" pitchFamily="34" charset="0"/>
              </a:rPr>
              <a:t>דוקטורט של מרדכי נאמן - </a:t>
            </a:r>
            <a:r>
              <a:rPr lang="he-IL" dirty="0" smtClean="0">
                <a:latin typeface="Tahoma" panose="020B0604030504040204" pitchFamily="34" charset="0"/>
              </a:rPr>
              <a:t>"</a:t>
            </a:r>
            <a:r>
              <a:rPr lang="he-IL" dirty="0" smtClean="0">
                <a:latin typeface="Tahoma" panose="020B0604030504040204" pitchFamily="34" charset="0"/>
                <a:hlinkClick r:id="rId4"/>
              </a:rPr>
              <a:t>היסוד המוזיקלי של הקריאה בתורה לפי טעמי המקרא</a:t>
            </a:r>
            <a:r>
              <a:rPr lang="he-IL" dirty="0" smtClean="0">
                <a:latin typeface="Tahoma" panose="020B0604030504040204" pitchFamily="34" charset="0"/>
              </a:rPr>
              <a:t>"</a:t>
            </a:r>
          </a:p>
          <a:p>
            <a:pPr marL="285750" indent="-285750" algn="just" fontAlgn="base">
              <a:buFont typeface="Arial" panose="020B0604020202020204" pitchFamily="34" charset="0"/>
              <a:buChar char="•"/>
            </a:pPr>
            <a:endParaRPr lang="he-IL" sz="1600" b="0" dirty="0">
              <a:solidFill>
                <a:schemeClr val="bg1">
                  <a:lumMod val="50000"/>
                </a:schemeClr>
              </a:solidFill>
              <a:effectLst/>
              <a:latin typeface="Tahoma" panose="020B0604030504040204" pitchFamily="34" charset="0"/>
            </a:endParaRPr>
          </a:p>
        </p:txBody>
      </p:sp>
      <p:pic>
        <p:nvPicPr>
          <p:cNvPr id="5" name="תמונה 4">
            <a:hlinkClick r:id="rId5"/>
          </p:cNvPr>
          <p:cNvPicPr>
            <a:picLocks noChangeAspect="1"/>
          </p:cNvPicPr>
          <p:nvPr/>
        </p:nvPicPr>
        <p:blipFill>
          <a:blip r:embed="rId6"/>
          <a:stretch>
            <a:fillRect/>
          </a:stretch>
        </p:blipFill>
        <p:spPr>
          <a:xfrm>
            <a:off x="502589" y="5159829"/>
            <a:ext cx="2106496" cy="1365185"/>
          </a:xfrm>
          <a:prstGeom prst="rect">
            <a:avLst/>
          </a:prstGeom>
        </p:spPr>
      </p:pic>
    </p:spTree>
    <p:extLst>
      <p:ext uri="{BB962C8B-B14F-4D97-AF65-F5344CB8AC3E}">
        <p14:creationId xmlns:p14="http://schemas.microsoft.com/office/powerpoint/2010/main" val="21968610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נספחים</a:t>
            </a:r>
            <a:endParaRPr lang="he-IL" b="1" dirty="0"/>
          </a:p>
        </p:txBody>
      </p:sp>
      <p:sp>
        <p:nvSpPr>
          <p:cNvPr id="4" name="מלבן 3"/>
          <p:cNvSpPr/>
          <p:nvPr/>
        </p:nvSpPr>
        <p:spPr>
          <a:xfrm>
            <a:off x="2080009" y="1576252"/>
            <a:ext cx="9424603" cy="2154436"/>
          </a:xfrm>
          <a:prstGeom prst="rect">
            <a:avLst/>
          </a:prstGeom>
        </p:spPr>
        <p:txBody>
          <a:bodyPr wrap="square">
            <a:spAutoFit/>
          </a:bodyPr>
          <a:lstStyle/>
          <a:p>
            <a:pPr marL="342900" indent="-342900">
              <a:buFont typeface="Arial" panose="020B0604020202020204" pitchFamily="34" charset="0"/>
              <a:buChar char="•"/>
            </a:pPr>
            <a:r>
              <a:rPr lang="he-IL" sz="2400" dirty="0" smtClean="0"/>
              <a:t>דברי הכוזרי</a:t>
            </a:r>
          </a:p>
          <a:p>
            <a:pPr marL="342900" indent="-342900">
              <a:buFont typeface="Arial" panose="020B0604020202020204" pitchFamily="34" charset="0"/>
              <a:buChar char="•"/>
            </a:pPr>
            <a:r>
              <a:rPr lang="he-IL" sz="2400" dirty="0" smtClean="0"/>
              <a:t>השפעת הטעמים על הניקוד</a:t>
            </a:r>
          </a:p>
          <a:p>
            <a:pPr marL="285750" indent="-285750">
              <a:buFont typeface="Arial" panose="020B0604020202020204" pitchFamily="34" charset="0"/>
              <a:buChar char="•"/>
            </a:pPr>
            <a:r>
              <a:rPr lang="he-IL" sz="2400" dirty="0" smtClean="0"/>
              <a:t>טעם עליון ותחתון בעשרת הדברות</a:t>
            </a:r>
          </a:p>
          <a:p>
            <a:pPr marL="285750" indent="-285750">
              <a:buFont typeface="Arial" panose="020B0604020202020204" pitchFamily="34" charset="0"/>
              <a:buChar char="•"/>
            </a:pPr>
            <a:r>
              <a:rPr lang="he-IL" sz="2400" dirty="0"/>
              <a:t>"שפת הסימנים"</a:t>
            </a:r>
          </a:p>
          <a:p>
            <a:endParaRPr lang="he-IL" sz="2400" dirty="0" smtClean="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428785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מתוך ספר הכוזרי</a:t>
            </a:r>
            <a:endParaRPr lang="he-IL" b="1" dirty="0"/>
          </a:p>
        </p:txBody>
      </p:sp>
      <p:sp>
        <p:nvSpPr>
          <p:cNvPr id="4" name="מלבן 3"/>
          <p:cNvSpPr/>
          <p:nvPr/>
        </p:nvSpPr>
        <p:spPr>
          <a:xfrm>
            <a:off x="2080009" y="1576252"/>
            <a:ext cx="9424603" cy="4370427"/>
          </a:xfrm>
          <a:prstGeom prst="rect">
            <a:avLst/>
          </a:prstGeom>
        </p:spPr>
        <p:txBody>
          <a:bodyPr wrap="square">
            <a:spAutoFit/>
          </a:bodyPr>
          <a:lstStyle/>
          <a:p>
            <a:r>
              <a:rPr lang="he-IL" sz="2400" dirty="0" smtClean="0"/>
              <a:t>מפני </a:t>
            </a:r>
            <a:r>
              <a:rPr lang="he-IL" sz="2400" dirty="0"/>
              <a:t>שלדברים הנאמרים מַעֲלָה על הדברים שבכתב, וכאשר אמרו: 'מפי סופרים ולא מפי ספרים' </a:t>
            </a:r>
            <a:r>
              <a:rPr lang="he-IL" sz="1000" dirty="0"/>
              <a:t>[איננו נמצא בחז"ל, ואולי כוונתו למאמר 'מפיהם ולא מפי כתבם'?]</a:t>
            </a:r>
            <a:r>
              <a:rPr lang="he-IL" sz="2400" dirty="0"/>
              <a:t>. מפני שנעזרים בדברים שבעל פה בעמידה במקום ההפסקה, ובהתמדה במקום הסִמּוּך, ובחוזק הדבור ורפיונו. וברמיזות ובקריצות </a:t>
            </a:r>
            <a:r>
              <a:rPr lang="he-IL" sz="2400" dirty="0" err="1"/>
              <a:t>מתמיהא</a:t>
            </a:r>
            <a:r>
              <a:rPr lang="he-IL" sz="2400" dirty="0"/>
              <a:t> ושאלה והגדה ויִחוּל והפחד ותחנה, ותנועות, שמקצרת מהם המליצה הפשוטה. ואפשר </a:t>
            </a:r>
            <a:r>
              <a:rPr lang="he-IL" sz="2400" dirty="0" err="1"/>
              <a:t>שיעזר</a:t>
            </a:r>
            <a:r>
              <a:rPr lang="he-IL" sz="2400" dirty="0"/>
              <a:t> המדבר בתנועות עיניו וגבותיו ובכל ראשו ובידיו - להבין הכעס והרצון והתחנון </a:t>
            </a:r>
            <a:r>
              <a:rPr lang="he-IL" sz="2400" dirty="0" err="1"/>
              <a:t>והגאוה</a:t>
            </a:r>
            <a:r>
              <a:rPr lang="he-IL" sz="2400" dirty="0"/>
              <a:t> על השיעור שהוא רוצה. ובשארית הזאת אשר נשארה מלשוננו הנוצרת הברואה </a:t>
            </a:r>
            <a:r>
              <a:rPr lang="he-IL" sz="2400" dirty="0" err="1"/>
              <a:t>ענינים</a:t>
            </a:r>
            <a:r>
              <a:rPr lang="he-IL" sz="2400" dirty="0"/>
              <a:t> דקים ועמוקים, נטבעו בה להבין </a:t>
            </a:r>
            <a:r>
              <a:rPr lang="he-IL" sz="2400" dirty="0" err="1"/>
              <a:t>הענינים</a:t>
            </a:r>
            <a:r>
              <a:rPr lang="he-IL" sz="2400" dirty="0"/>
              <a:t> ולהיותם במקום המעשים ההם שהם פנים בפנים, והם הטעמים אשר יִקָּרֵא בהם המקרא, </a:t>
            </a:r>
            <a:r>
              <a:rPr lang="he-IL" sz="2400" dirty="0" err="1"/>
              <a:t>מציירין</a:t>
            </a:r>
            <a:r>
              <a:rPr lang="he-IL" sz="2400" dirty="0"/>
              <a:t> בהם מקום ההפסק והסמוך, ומפריד מקום השאלה מן התשובה, וההתחלה מן ההגדה, </a:t>
            </a:r>
            <a:r>
              <a:rPr lang="he-IL" sz="2400" dirty="0" err="1"/>
              <a:t>והחפזון</a:t>
            </a:r>
            <a:r>
              <a:rPr lang="he-IL" sz="2400" dirty="0"/>
              <a:t> מן המתון, </a:t>
            </a:r>
            <a:r>
              <a:rPr lang="he-IL" sz="2400" dirty="0" err="1"/>
              <a:t>והצווי</a:t>
            </a:r>
            <a:r>
              <a:rPr lang="he-IL" sz="2400" dirty="0"/>
              <a:t> מן </a:t>
            </a:r>
            <a:r>
              <a:rPr lang="he-IL" sz="2400" dirty="0" smtClean="0"/>
              <a:t>הבקשה.</a:t>
            </a:r>
          </a:p>
          <a:p>
            <a:pPr algn="l"/>
            <a:r>
              <a:rPr lang="he-IL" sz="1400" dirty="0"/>
              <a:t>מאמר ב, עב</a:t>
            </a:r>
            <a:endParaRPr lang="en-US" sz="1400" dirty="0"/>
          </a:p>
        </p:txBody>
      </p:sp>
    </p:spTree>
    <p:extLst>
      <p:ext uri="{BB962C8B-B14F-4D97-AF65-F5344CB8AC3E}">
        <p14:creationId xmlns:p14="http://schemas.microsoft.com/office/powerpoint/2010/main" val="31450262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השפעה על הניקוד</a:t>
            </a:r>
            <a:endParaRPr lang="he-IL" b="1" dirty="0"/>
          </a:p>
        </p:txBody>
      </p:sp>
      <p:sp>
        <p:nvSpPr>
          <p:cNvPr id="4" name="מלבן 3"/>
          <p:cNvSpPr/>
          <p:nvPr/>
        </p:nvSpPr>
        <p:spPr>
          <a:xfrm>
            <a:off x="2080009" y="1576252"/>
            <a:ext cx="9424603" cy="3046988"/>
          </a:xfrm>
          <a:prstGeom prst="rect">
            <a:avLst/>
          </a:prstGeom>
        </p:spPr>
        <p:txBody>
          <a:bodyPr wrap="square">
            <a:spAutoFit/>
          </a:bodyPr>
          <a:lstStyle/>
          <a:p>
            <a:pPr algn="just" fontAlgn="base"/>
            <a:r>
              <a:rPr lang="he-IL" sz="3200" dirty="0" smtClean="0">
                <a:latin typeface="Tahoma" panose="020B0604030504040204" pitchFamily="34" charset="0"/>
              </a:rPr>
              <a:t>למרות שבג"ד כפ"ת בראש מילה דגוש, הטעם המחבר הופך למילה אחת:</a:t>
            </a:r>
          </a:p>
          <a:p>
            <a:pPr algn="just" fontAlgn="base"/>
            <a:r>
              <a:rPr lang="he-IL" sz="3200" dirty="0" smtClean="0"/>
              <a:t>				וּלְלָבָ֖ן </a:t>
            </a:r>
            <a:r>
              <a:rPr lang="he-IL" sz="3200" dirty="0"/>
              <a:t>שְׁתֵּ֣י </a:t>
            </a:r>
            <a:r>
              <a:rPr lang="he-IL" sz="3200" dirty="0" smtClean="0"/>
              <a:t>בָנ֑וֹת</a:t>
            </a:r>
          </a:p>
          <a:p>
            <a:pPr algn="just" fontAlgn="base"/>
            <a:endParaRPr lang="he-IL" sz="3200" b="0" dirty="0">
              <a:solidFill>
                <a:schemeClr val="bg1">
                  <a:lumMod val="50000"/>
                </a:schemeClr>
              </a:solidFill>
              <a:effectLst/>
              <a:latin typeface="Tahoma" panose="020B0604030504040204" pitchFamily="34" charset="0"/>
            </a:endParaRPr>
          </a:p>
          <a:p>
            <a:pPr algn="just" fontAlgn="base"/>
            <a:r>
              <a:rPr lang="he-IL" sz="3200" dirty="0" err="1" smtClean="0"/>
              <a:t>ב'וַיִּתְמַהְמָה</a:t>
            </a:r>
            <a:r>
              <a:rPr lang="he-IL" sz="3200" dirty="0" smtClean="0"/>
              <a:t>ּ</a:t>
            </a:r>
            <a:r>
              <a:rPr lang="he-IL" sz="3200" dirty="0"/>
              <a:t>' המוטעם בשלשלת אנו אכן שומעים את ההתמהמהות בניגון השלשלת, וכך גם ב'וימאן</a:t>
            </a:r>
            <a:r>
              <a:rPr lang="he-IL" sz="3200" dirty="0" smtClean="0"/>
              <a:t>' של יוסף.</a:t>
            </a:r>
            <a:endParaRPr lang="he-IL" sz="3200" b="0" dirty="0">
              <a:solidFill>
                <a:schemeClr val="bg1">
                  <a:lumMod val="50000"/>
                </a:schemeClr>
              </a:solidFill>
              <a:effectLst/>
              <a:latin typeface="Tahoma" panose="020B0604030504040204" pitchFamily="34" charset="0"/>
            </a:endParaRPr>
          </a:p>
        </p:txBody>
      </p:sp>
    </p:spTree>
    <p:extLst>
      <p:ext uri="{BB962C8B-B14F-4D97-AF65-F5344CB8AC3E}">
        <p14:creationId xmlns:p14="http://schemas.microsoft.com/office/powerpoint/2010/main" val="3045802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טעם עליון בעשרת הדברות</a:t>
            </a:r>
            <a:endParaRPr lang="he-IL" b="1" dirty="0"/>
          </a:p>
        </p:txBody>
      </p:sp>
      <p:sp>
        <p:nvSpPr>
          <p:cNvPr id="4" name="מלבן 3"/>
          <p:cNvSpPr/>
          <p:nvPr/>
        </p:nvSpPr>
        <p:spPr>
          <a:xfrm>
            <a:off x="1324947" y="1045030"/>
            <a:ext cx="10767526" cy="5632311"/>
          </a:xfrm>
          <a:prstGeom prst="rect">
            <a:avLst/>
          </a:prstGeom>
        </p:spPr>
        <p:txBody>
          <a:bodyPr wrap="square">
            <a:spAutoFit/>
          </a:bodyPr>
          <a:lstStyle/>
          <a:p>
            <a:pPr fontAlgn="base"/>
            <a:r>
              <a:rPr lang="he-IL" sz="2400" dirty="0" smtClean="0">
                <a:latin typeface="SBL Hebrew" panose="02000000000000000000" pitchFamily="2" charset="-79"/>
                <a:cs typeface="SBL Hebrew" panose="02000000000000000000" pitchFamily="2" charset="-79"/>
              </a:rPr>
              <a:t> כל דיבר בפסוק נפרד </a:t>
            </a:r>
            <a:r>
              <a:rPr lang="he-IL" sz="1400" dirty="0" smtClean="0">
                <a:latin typeface="SBL Hebrew" panose="02000000000000000000" pitchFamily="2" charset="-79"/>
                <a:cs typeface="SBL Hebrew" panose="02000000000000000000" pitchFamily="2" charset="-79"/>
              </a:rPr>
              <a:t>(חוץ משני הראשונים – ראו מאמר בנושא </a:t>
            </a:r>
            <a:r>
              <a:rPr lang="he-IL" sz="1400" dirty="0" smtClean="0">
                <a:latin typeface="SBL Hebrew" panose="02000000000000000000" pitchFamily="2" charset="-79"/>
                <a:cs typeface="SBL Hebrew" panose="02000000000000000000" pitchFamily="2" charset="-79"/>
                <a:hlinkClick r:id="rId3"/>
              </a:rPr>
              <a:t>כאן</a:t>
            </a:r>
            <a:r>
              <a:rPr lang="he-IL" sz="1400" dirty="0" smtClean="0">
                <a:latin typeface="SBL Hebrew" panose="02000000000000000000" pitchFamily="2" charset="-79"/>
                <a:cs typeface="SBL Hebrew" panose="02000000000000000000" pitchFamily="2" charset="-79"/>
              </a:rPr>
              <a:t>)</a:t>
            </a:r>
            <a:r>
              <a:rPr lang="he-IL" sz="2400" dirty="0" smtClean="0">
                <a:latin typeface="SBL Hebrew" panose="02000000000000000000" pitchFamily="2" charset="-79"/>
                <a:cs typeface="SBL Hebrew" panose="02000000000000000000" pitchFamily="2" charset="-79"/>
              </a:rPr>
              <a:t>:</a:t>
            </a:r>
          </a:p>
          <a:p>
            <a:pPr fontAlgn="base"/>
            <a:endParaRPr lang="he-IL" sz="2400" dirty="0" smtClean="0">
              <a:latin typeface="SBL Hebrew" panose="02000000000000000000" pitchFamily="2" charset="-79"/>
              <a:cs typeface="SBL Hebrew" panose="02000000000000000000" pitchFamily="2" charset="-79"/>
            </a:endParaRPr>
          </a:p>
          <a:p>
            <a:r>
              <a:rPr lang="he-IL" sz="2400" dirty="0">
                <a:latin typeface="SBL Hebrew" panose="02000000000000000000" pitchFamily="2" charset="-79"/>
                <a:cs typeface="SBL Hebrew" panose="02000000000000000000" pitchFamily="2" charset="-79"/>
              </a:rPr>
              <a:t>אָֽנֹכִ֙י יְהֹוָ֣ה </a:t>
            </a:r>
            <a:r>
              <a:rPr lang="he-IL" sz="2400" dirty="0" err="1">
                <a:latin typeface="SBL Hebrew" panose="02000000000000000000" pitchFamily="2" charset="-79"/>
                <a:cs typeface="SBL Hebrew" panose="02000000000000000000" pitchFamily="2" charset="-79"/>
              </a:rPr>
              <a:t>אֱלֹהֶ֔יך</a:t>
            </a:r>
            <a:r>
              <a:rPr lang="he-IL" sz="2400" dirty="0">
                <a:latin typeface="SBL Hebrew" panose="02000000000000000000" pitchFamily="2" charset="-79"/>
                <a:cs typeface="SBL Hebrew" panose="02000000000000000000" pitchFamily="2" charset="-79"/>
              </a:rPr>
              <a:t>ָ אֲשֶׁ֣ר הֽוֹצֵאתִיךָ֩ מֵאֶ֨רֶץ מִצְרַ֜יִם מִבֵּ֣ית עֲבָדִ֗ים </a:t>
            </a:r>
            <a:endParaRPr lang="he-IL" sz="2400" dirty="0" smtClean="0">
              <a:latin typeface="SBL Hebrew" panose="02000000000000000000" pitchFamily="2" charset="-79"/>
              <a:cs typeface="SBL Hebrew" panose="02000000000000000000" pitchFamily="2" charset="-79"/>
            </a:endParaRPr>
          </a:p>
          <a:p>
            <a:r>
              <a:rPr lang="he-IL" sz="2400" dirty="0" smtClean="0">
                <a:latin typeface="SBL Hebrew" panose="02000000000000000000" pitchFamily="2" charset="-79"/>
                <a:cs typeface="SBL Hebrew" panose="02000000000000000000" pitchFamily="2" charset="-79"/>
              </a:rPr>
              <a:t>לֹ֣א </a:t>
            </a:r>
            <a:r>
              <a:rPr lang="he-IL" sz="2400" dirty="0">
                <a:latin typeface="SBL Hebrew" panose="02000000000000000000" pitchFamily="2" charset="-79"/>
                <a:cs typeface="SBL Hebrew" panose="02000000000000000000" pitchFamily="2" charset="-79"/>
              </a:rPr>
              <a:t>יִהְיֶ֣ה לְךָ֩ אֱלֹהִ֨ים אֲחֵרִ֜ים </a:t>
            </a:r>
            <a:r>
              <a:rPr lang="he-IL" sz="2400" dirty="0" smtClean="0">
                <a:latin typeface="SBL Hebrew" panose="02000000000000000000" pitchFamily="2" charset="-79"/>
                <a:cs typeface="SBL Hebrew" panose="02000000000000000000" pitchFamily="2" charset="-79"/>
              </a:rPr>
              <a:t>עַל־פָּנ֗</a:t>
            </a:r>
            <a:r>
              <a:rPr lang="he-IL" sz="2400" dirty="0">
                <a:latin typeface="SBL Hebrew" panose="02000000000000000000" pitchFamily="2" charset="-79"/>
                <a:cs typeface="SBL Hebrew" panose="02000000000000000000" pitchFamily="2" charset="-79"/>
              </a:rPr>
              <a:t>ַ</a:t>
            </a:r>
            <a:r>
              <a:rPr lang="he-IL" sz="2400" dirty="0" smtClean="0">
                <a:latin typeface="SBL Hebrew" panose="02000000000000000000" pitchFamily="2" charset="-79"/>
                <a:cs typeface="SBL Hebrew" panose="02000000000000000000" pitchFamily="2" charset="-79"/>
              </a:rPr>
              <a:t>י לֹ֣א </a:t>
            </a:r>
            <a:r>
              <a:rPr lang="he-IL" sz="2400" dirty="0" err="1">
                <a:latin typeface="SBL Hebrew" panose="02000000000000000000" pitchFamily="2" charset="-79"/>
                <a:cs typeface="SBL Hebrew" panose="02000000000000000000" pitchFamily="2" charset="-79"/>
              </a:rPr>
              <a:t>תַעֲשֶׂה־לְך</a:t>
            </a:r>
            <a:r>
              <a:rPr lang="he-IL" sz="2400" dirty="0">
                <a:latin typeface="SBL Hebrew" panose="02000000000000000000" pitchFamily="2" charset="-79"/>
                <a:cs typeface="SBL Hebrew" panose="02000000000000000000" pitchFamily="2" charset="-79"/>
              </a:rPr>
              <a:t>ָ֣ פֶ֣סֶל ׀ </a:t>
            </a:r>
            <a:r>
              <a:rPr lang="he-IL" sz="2400" dirty="0" err="1">
                <a:latin typeface="SBL Hebrew" panose="02000000000000000000" pitchFamily="2" charset="-79"/>
                <a:cs typeface="SBL Hebrew" panose="02000000000000000000" pitchFamily="2" charset="-79"/>
              </a:rPr>
              <a:t>וְכָל־תְּמוּ֡נָה</a:t>
            </a:r>
            <a:r>
              <a:rPr lang="he-IL" sz="2400" dirty="0">
                <a:latin typeface="SBL Hebrew" panose="02000000000000000000" pitchFamily="2" charset="-79"/>
                <a:cs typeface="SBL Hebrew" panose="02000000000000000000" pitchFamily="2" charset="-79"/>
              </a:rPr>
              <a:t> אֲשֶׁ֣ר בַּשָּׁמַ֣יִם ׀ מִמַּ֡עַל וַאֲשֶׁר֩ בָּאָ֨רֶץ מִתַּ֜חַת וַאֲשֶׁ֥ר בַּמַּ֣יִם ׀ מִתַּ֣חַת לָאָ֗רֶץ </a:t>
            </a:r>
            <a:r>
              <a:rPr lang="he-IL" sz="2400" dirty="0" err="1">
                <a:latin typeface="SBL Hebrew" panose="02000000000000000000" pitchFamily="2" charset="-79"/>
                <a:cs typeface="SBL Hebrew" panose="02000000000000000000" pitchFamily="2" charset="-79"/>
              </a:rPr>
              <a:t>לֹֽא־תִשְׁתַּֽחֲוֶ֣ה</a:t>
            </a:r>
            <a:r>
              <a:rPr lang="he-IL" sz="2400" dirty="0">
                <a:latin typeface="SBL Hebrew" panose="02000000000000000000" pitchFamily="2" charset="-79"/>
                <a:cs typeface="SBL Hebrew" panose="02000000000000000000" pitchFamily="2" charset="-79"/>
              </a:rPr>
              <a:t> לָהֶם֮ וְלֹ֣א תָעָבְדֵם֒ כִּ֣י אָֽנֹכִ֞י יְהֹוָ֤ה </a:t>
            </a:r>
            <a:r>
              <a:rPr lang="he-IL" sz="2400" dirty="0" err="1">
                <a:latin typeface="SBL Hebrew" panose="02000000000000000000" pitchFamily="2" charset="-79"/>
                <a:cs typeface="SBL Hebrew" panose="02000000000000000000" pitchFamily="2" charset="-79"/>
              </a:rPr>
              <a:t>אֱלֹהֶ֨יך</a:t>
            </a:r>
            <a:r>
              <a:rPr lang="he-IL" sz="2400" dirty="0">
                <a:latin typeface="SBL Hebrew" panose="02000000000000000000" pitchFamily="2" charset="-79"/>
                <a:cs typeface="SBL Hebrew" panose="02000000000000000000" pitchFamily="2" charset="-79"/>
              </a:rPr>
              <a:t>ָ֨ אֵ֣ל קַנָּ֔א פֹּקֵ֠ד </a:t>
            </a:r>
            <a:r>
              <a:rPr lang="he-IL" sz="2400" dirty="0" err="1">
                <a:latin typeface="SBL Hebrew" panose="02000000000000000000" pitchFamily="2" charset="-79"/>
                <a:cs typeface="SBL Hebrew" panose="02000000000000000000" pitchFamily="2" charset="-79"/>
              </a:rPr>
              <a:t>עֲוֹ֨ן</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אָבֹ֧ת</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עַל־בָּנִ֛ים</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עַל־שִׁלֵּשִׁ֥ים</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וְעַל־רִבֵּעִי֭ם</a:t>
            </a:r>
            <a:r>
              <a:rPr lang="he-IL" sz="2400" dirty="0">
                <a:latin typeface="SBL Hebrew" panose="02000000000000000000" pitchFamily="2" charset="-79"/>
                <a:cs typeface="SBL Hebrew" panose="02000000000000000000" pitchFamily="2" charset="-79"/>
              </a:rPr>
              <a:t> לְשֹֽׂנְאָ֑י וְעֹ֤שֶׂה חֶ֙סֶד֙ לַאֲלָפִ֔ים לְאֹֽהֲבַ֖י וּלְשֹֽׁמְרֵ֥י </a:t>
            </a:r>
            <a:r>
              <a:rPr lang="he-IL" sz="2400" dirty="0" err="1">
                <a:latin typeface="SBL Hebrew" panose="02000000000000000000" pitchFamily="2" charset="-79"/>
                <a:cs typeface="SBL Hebrew" panose="02000000000000000000" pitchFamily="2" charset="-79"/>
              </a:rPr>
              <a:t>מִצְוֹתָֽי</a:t>
            </a:r>
            <a:r>
              <a:rPr lang="he-IL" sz="2400" dirty="0">
                <a:latin typeface="SBL Hebrew" panose="02000000000000000000" pitchFamily="2" charset="-79"/>
                <a:cs typeface="SBL Hebrew" panose="02000000000000000000" pitchFamily="2" charset="-79"/>
              </a:rPr>
              <a:t>:   לֹ֥א </a:t>
            </a:r>
            <a:r>
              <a:rPr lang="he-IL" sz="2400" dirty="0" err="1">
                <a:latin typeface="SBL Hebrew" panose="02000000000000000000" pitchFamily="2" charset="-79"/>
                <a:cs typeface="SBL Hebrew" panose="02000000000000000000" pitchFamily="2" charset="-79"/>
              </a:rPr>
              <a:t>תִשָּׂ֛א</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אֶת־שֵׁם־יְהֹוָ֥ה</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אֱלֹהֶ֖יך</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לַשָּׁ֑וְא</a:t>
            </a:r>
            <a:r>
              <a:rPr lang="he-IL" sz="2400" dirty="0">
                <a:latin typeface="SBL Hebrew" panose="02000000000000000000" pitchFamily="2" charset="-79"/>
                <a:cs typeface="SBL Hebrew" panose="02000000000000000000" pitchFamily="2" charset="-79"/>
              </a:rPr>
              <a:t> כִּ֣י לֹ֤א יְנַקֶּה֨ יְהֹוָ֔ה אֵ֛ת </a:t>
            </a:r>
            <a:r>
              <a:rPr lang="he-IL" sz="2400" dirty="0" err="1">
                <a:latin typeface="SBL Hebrew" panose="02000000000000000000" pitchFamily="2" charset="-79"/>
                <a:cs typeface="SBL Hebrew" panose="02000000000000000000" pitchFamily="2" charset="-79"/>
              </a:rPr>
              <a:t>אֲשֶׁר־יִשָּׂ֥א</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אֶת־שְׁמ֖ו</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לַשָּֽׁוְא</a:t>
            </a:r>
            <a:r>
              <a:rPr lang="he-IL" sz="2400" dirty="0">
                <a:latin typeface="SBL Hebrew" panose="02000000000000000000" pitchFamily="2" charset="-79"/>
                <a:cs typeface="SBL Hebrew" panose="02000000000000000000" pitchFamily="2" charset="-79"/>
              </a:rPr>
              <a:t>:</a:t>
            </a:r>
            <a:br>
              <a:rPr lang="he-IL" sz="2400" dirty="0">
                <a:latin typeface="SBL Hebrew" panose="02000000000000000000" pitchFamily="2" charset="-79"/>
                <a:cs typeface="SBL Hebrew" panose="02000000000000000000" pitchFamily="2" charset="-79"/>
              </a:rPr>
            </a:br>
            <a:r>
              <a:rPr lang="he-IL" sz="2400" dirty="0" smtClean="0">
                <a:latin typeface="SBL Hebrew" panose="02000000000000000000" pitchFamily="2" charset="-79"/>
                <a:cs typeface="SBL Hebrew" panose="02000000000000000000" pitchFamily="2" charset="-79"/>
              </a:rPr>
              <a:t>זָכוֹר֩ </a:t>
            </a:r>
            <a:r>
              <a:rPr lang="he-IL" sz="2400" dirty="0" err="1">
                <a:latin typeface="SBL Hebrew" panose="02000000000000000000" pitchFamily="2" charset="-79"/>
                <a:cs typeface="SBL Hebrew" panose="02000000000000000000" pitchFamily="2" charset="-79"/>
              </a:rPr>
              <a:t>אֶת־י֨וֹם</a:t>
            </a:r>
            <a:r>
              <a:rPr lang="he-IL" sz="2400" dirty="0">
                <a:latin typeface="SBL Hebrew" panose="02000000000000000000" pitchFamily="2" charset="-79"/>
                <a:cs typeface="SBL Hebrew" panose="02000000000000000000" pitchFamily="2" charset="-79"/>
              </a:rPr>
              <a:t> הַשַּׁבָּ֜ת לְקַדְּשׁ֗וֹ שֵׁ֣שֶׁת יָמִ֣ים תַּֽעֲבֹ֮ד וְעָשִׂ֣יתָ </a:t>
            </a:r>
            <a:r>
              <a:rPr lang="he-IL" sz="2400" dirty="0" err="1">
                <a:latin typeface="SBL Hebrew" panose="02000000000000000000" pitchFamily="2" charset="-79"/>
                <a:cs typeface="SBL Hebrew" panose="02000000000000000000" pitchFamily="2" charset="-79"/>
              </a:rPr>
              <a:t>כָּל־מְלַאכְתֶּ֒ך</a:t>
            </a:r>
            <a:r>
              <a:rPr lang="he-IL" sz="2400" dirty="0">
                <a:latin typeface="SBL Hebrew" panose="02000000000000000000" pitchFamily="2" charset="-79"/>
                <a:cs typeface="SBL Hebrew" panose="02000000000000000000" pitchFamily="2" charset="-79"/>
              </a:rPr>
              <a:t>ָ֒ וְי֙וֹם הַשְּׁבִיעִ֜י שַׁבָּ֣ת ׀ לַיהֹוָ֣ה </a:t>
            </a:r>
            <a:r>
              <a:rPr lang="he-IL" sz="2400" dirty="0" err="1">
                <a:latin typeface="SBL Hebrew" panose="02000000000000000000" pitchFamily="2" charset="-79"/>
                <a:cs typeface="SBL Hebrew" panose="02000000000000000000" pitchFamily="2" charset="-79"/>
              </a:rPr>
              <a:t>אֱלֹהֶ֗יך</a:t>
            </a:r>
            <a:r>
              <a:rPr lang="he-IL" sz="2400" dirty="0">
                <a:latin typeface="SBL Hebrew" panose="02000000000000000000" pitchFamily="2" charset="-79"/>
                <a:cs typeface="SBL Hebrew" panose="02000000000000000000" pitchFamily="2" charset="-79"/>
              </a:rPr>
              <a:t>ָ לֹ֣א תַעֲשֶׂ֣ה </a:t>
            </a:r>
            <a:r>
              <a:rPr lang="he-IL" sz="2400" dirty="0" err="1">
                <a:latin typeface="SBL Hebrew" panose="02000000000000000000" pitchFamily="2" charset="-79"/>
                <a:cs typeface="SBL Hebrew" panose="02000000000000000000" pitchFamily="2" charset="-79"/>
              </a:rPr>
              <a:t>כָל־מְלָאכָ֡ה</a:t>
            </a:r>
            <a:r>
              <a:rPr lang="he-IL" sz="2400" dirty="0">
                <a:latin typeface="SBL Hebrew" panose="02000000000000000000" pitchFamily="2" charset="-79"/>
                <a:cs typeface="SBL Hebrew" panose="02000000000000000000" pitchFamily="2" charset="-79"/>
              </a:rPr>
              <a:t> אַתָּ֣ה ׀ וּבִנְךָ֣ וּ֠בִתֶּ֠ךָ עַבְדְּ֨ךָ וַאֲמָֽתְךָ֜ וּבְהֶמְתֶּ֗ךָ </a:t>
            </a:r>
            <a:r>
              <a:rPr lang="he-IL" sz="2400" dirty="0" err="1">
                <a:latin typeface="SBL Hebrew" panose="02000000000000000000" pitchFamily="2" charset="-79"/>
                <a:cs typeface="SBL Hebrew" panose="02000000000000000000" pitchFamily="2" charset="-79"/>
              </a:rPr>
              <a:t>וְגֵֽרְך</a:t>
            </a:r>
            <a:r>
              <a:rPr lang="he-IL" sz="2400" dirty="0">
                <a:latin typeface="SBL Hebrew" panose="02000000000000000000" pitchFamily="2" charset="-79"/>
                <a:cs typeface="SBL Hebrew" panose="02000000000000000000" pitchFamily="2" charset="-79"/>
              </a:rPr>
              <a:t>ָ֨ אֲשֶׁ֣ר בִּשְׁעָרֶ֔יךָ כִּ֥י </a:t>
            </a:r>
            <a:r>
              <a:rPr lang="he-IL" sz="2400" dirty="0" err="1">
                <a:latin typeface="SBL Hebrew" panose="02000000000000000000" pitchFamily="2" charset="-79"/>
                <a:cs typeface="SBL Hebrew" panose="02000000000000000000" pitchFamily="2" charset="-79"/>
              </a:rPr>
              <a:t>שֵֽׁשֶׁת־יָמִים</a:t>
            </a:r>
            <a:r>
              <a:rPr lang="he-IL" sz="2400" dirty="0">
                <a:latin typeface="SBL Hebrew" panose="02000000000000000000" pitchFamily="2" charset="-79"/>
                <a:cs typeface="SBL Hebrew" panose="02000000000000000000" pitchFamily="2" charset="-79"/>
              </a:rPr>
              <a:t>֩ עָשָׂ֨ה יְהֹוָ֜ה </a:t>
            </a:r>
            <a:r>
              <a:rPr lang="he-IL" sz="2400" dirty="0" err="1">
                <a:latin typeface="SBL Hebrew" panose="02000000000000000000" pitchFamily="2" charset="-79"/>
                <a:cs typeface="SBL Hebrew" panose="02000000000000000000" pitchFamily="2" charset="-79"/>
              </a:rPr>
              <a:t>אֶת־הַשָּׁמַ֣יִם</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וְאֶת־הָאָ֗רֶץ</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אֶת־הַיָּם</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וְאֶת־כָּל־אֲשֶׁר־בָּ֔ם</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וַיָּ֖נַח</a:t>
            </a:r>
            <a:r>
              <a:rPr lang="he-IL" sz="2400" dirty="0">
                <a:latin typeface="SBL Hebrew" panose="02000000000000000000" pitchFamily="2" charset="-79"/>
                <a:cs typeface="SBL Hebrew" panose="02000000000000000000" pitchFamily="2" charset="-79"/>
              </a:rPr>
              <a:t> בַּיּ֣וֹם הַשְּׁבִיעִ֑י עַל־כֵּ֗ן בֵּרַ֧ךְ יְהֹוָ֛ה </a:t>
            </a:r>
            <a:r>
              <a:rPr lang="he-IL" sz="2400" dirty="0" err="1">
                <a:latin typeface="SBL Hebrew" panose="02000000000000000000" pitchFamily="2" charset="-79"/>
                <a:cs typeface="SBL Hebrew" panose="02000000000000000000" pitchFamily="2" charset="-79"/>
              </a:rPr>
              <a:t>אֶת־י֥וֹם</a:t>
            </a:r>
            <a:r>
              <a:rPr lang="he-IL" sz="2400" dirty="0">
                <a:latin typeface="SBL Hebrew" panose="02000000000000000000" pitchFamily="2" charset="-79"/>
                <a:cs typeface="SBL Hebrew" panose="02000000000000000000" pitchFamily="2" charset="-79"/>
              </a:rPr>
              <a:t> הַשַּׁבָּ֖ת וַֽיְקַדְּשֵֽׁהוּ:   </a:t>
            </a:r>
            <a:endParaRPr lang="he-IL" sz="2400" dirty="0" smtClean="0">
              <a:latin typeface="SBL Hebrew" panose="02000000000000000000" pitchFamily="2" charset="-79"/>
              <a:cs typeface="SBL Hebrew" panose="02000000000000000000" pitchFamily="2" charset="-79"/>
            </a:endParaRPr>
          </a:p>
          <a:p>
            <a:r>
              <a:rPr lang="he-IL" sz="2400" dirty="0" smtClean="0">
                <a:latin typeface="SBL Hebrew" panose="02000000000000000000" pitchFamily="2" charset="-79"/>
                <a:cs typeface="SBL Hebrew" panose="02000000000000000000" pitchFamily="2" charset="-79"/>
              </a:rPr>
              <a:t>כַּבֵּ֥ד </a:t>
            </a:r>
            <a:r>
              <a:rPr lang="he-IL" sz="2400" dirty="0" err="1">
                <a:latin typeface="SBL Hebrew" panose="02000000000000000000" pitchFamily="2" charset="-79"/>
                <a:cs typeface="SBL Hebrew" panose="02000000000000000000" pitchFamily="2" charset="-79"/>
              </a:rPr>
              <a:t>אֶת־אָבִ֖יך</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וְאֶת־אִמֶּ֑ך</a:t>
            </a:r>
            <a:r>
              <a:rPr lang="he-IL" sz="2400" dirty="0">
                <a:latin typeface="SBL Hebrew" panose="02000000000000000000" pitchFamily="2" charset="-79"/>
                <a:cs typeface="SBL Hebrew" panose="02000000000000000000" pitchFamily="2" charset="-79"/>
              </a:rPr>
              <a:t>ָ לְמַ֨עַן֙ </a:t>
            </a:r>
            <a:r>
              <a:rPr lang="he-IL" sz="2400" dirty="0" err="1">
                <a:latin typeface="SBL Hebrew" panose="02000000000000000000" pitchFamily="2" charset="-79"/>
                <a:cs typeface="SBL Hebrew" panose="02000000000000000000" pitchFamily="2" charset="-79"/>
              </a:rPr>
              <a:t>יַאֲרִכ֣וּן</a:t>
            </a:r>
            <a:r>
              <a:rPr lang="he-IL" sz="2400" dirty="0">
                <a:latin typeface="SBL Hebrew" panose="02000000000000000000" pitchFamily="2" charset="-79"/>
                <a:cs typeface="SBL Hebrew" panose="02000000000000000000" pitchFamily="2" charset="-79"/>
              </a:rPr>
              <a:t> יָמֶ֔יךָ </a:t>
            </a:r>
            <a:r>
              <a:rPr lang="he-IL" sz="2400" dirty="0" err="1">
                <a:latin typeface="SBL Hebrew" panose="02000000000000000000" pitchFamily="2" charset="-79"/>
                <a:cs typeface="SBL Hebrew" panose="02000000000000000000" pitchFamily="2" charset="-79"/>
              </a:rPr>
              <a:t>עַ֚ל־הָאֲדָמָ֔ה</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אֲשֶׁר־יְהֹוָ֥ה</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אֱלֹהֶ֖יך</a:t>
            </a:r>
            <a:r>
              <a:rPr lang="he-IL" sz="2400" dirty="0">
                <a:latin typeface="SBL Hebrew" panose="02000000000000000000" pitchFamily="2" charset="-79"/>
                <a:cs typeface="SBL Hebrew" panose="02000000000000000000" pitchFamily="2" charset="-79"/>
              </a:rPr>
              <a:t>ָ נֹתֵ֥ן לָֽךְ:   </a:t>
            </a:r>
            <a:endParaRPr lang="he-IL" sz="2400" dirty="0" smtClean="0">
              <a:latin typeface="SBL Hebrew" panose="02000000000000000000" pitchFamily="2" charset="-79"/>
              <a:cs typeface="SBL Hebrew" panose="02000000000000000000" pitchFamily="2" charset="-79"/>
            </a:endParaRPr>
          </a:p>
          <a:p>
            <a:r>
              <a:rPr lang="he-IL" sz="2400" dirty="0" smtClean="0">
                <a:latin typeface="SBL Hebrew" panose="02000000000000000000" pitchFamily="2" charset="-79"/>
                <a:cs typeface="SBL Hebrew" panose="02000000000000000000" pitchFamily="2" charset="-79"/>
              </a:rPr>
              <a:t>לֹ֖א </a:t>
            </a:r>
            <a:r>
              <a:rPr lang="he-IL" sz="2400" dirty="0">
                <a:latin typeface="SBL Hebrew" panose="02000000000000000000" pitchFamily="2" charset="-79"/>
                <a:cs typeface="SBL Hebrew" panose="02000000000000000000" pitchFamily="2" charset="-79"/>
              </a:rPr>
              <a:t>תִּרְצָֽח:   </a:t>
            </a:r>
            <a:r>
              <a:rPr lang="he-IL" sz="2400" dirty="0" smtClean="0">
                <a:latin typeface="SBL Hebrew" panose="02000000000000000000" pitchFamily="2" charset="-79"/>
                <a:cs typeface="SBL Hebrew" panose="02000000000000000000" pitchFamily="2" charset="-79"/>
              </a:rPr>
              <a:t>לֹ֖א </a:t>
            </a:r>
            <a:r>
              <a:rPr lang="he-IL" sz="2400" dirty="0">
                <a:latin typeface="SBL Hebrew" panose="02000000000000000000" pitchFamily="2" charset="-79"/>
                <a:cs typeface="SBL Hebrew" panose="02000000000000000000" pitchFamily="2" charset="-79"/>
              </a:rPr>
              <a:t>תִּנְאָֽף:   </a:t>
            </a:r>
            <a:r>
              <a:rPr lang="he-IL" sz="2400" dirty="0" smtClean="0">
                <a:latin typeface="SBL Hebrew" panose="02000000000000000000" pitchFamily="2" charset="-79"/>
                <a:cs typeface="SBL Hebrew" panose="02000000000000000000" pitchFamily="2" charset="-79"/>
              </a:rPr>
              <a:t>לֹ֖א </a:t>
            </a:r>
            <a:r>
              <a:rPr lang="he-IL" sz="2400" dirty="0" err="1">
                <a:latin typeface="SBL Hebrew" panose="02000000000000000000" pitchFamily="2" charset="-79"/>
                <a:cs typeface="SBL Hebrew" panose="02000000000000000000" pitchFamily="2" charset="-79"/>
              </a:rPr>
              <a:t>תִּגְנֹֽב</a:t>
            </a:r>
            <a:r>
              <a:rPr lang="he-IL" sz="2400" dirty="0">
                <a:latin typeface="SBL Hebrew" panose="02000000000000000000" pitchFamily="2" charset="-79"/>
                <a:cs typeface="SBL Hebrew" panose="02000000000000000000" pitchFamily="2" charset="-79"/>
              </a:rPr>
              <a:t>:   </a:t>
            </a:r>
            <a:r>
              <a:rPr lang="he-IL" sz="2400" dirty="0" err="1">
                <a:latin typeface="SBL Hebrew" panose="02000000000000000000" pitchFamily="2" charset="-79"/>
                <a:cs typeface="SBL Hebrew" panose="02000000000000000000" pitchFamily="2" charset="-79"/>
              </a:rPr>
              <a:t>לֹֽא־תַֽעֲנֶ֥ה</a:t>
            </a:r>
            <a:r>
              <a:rPr lang="he-IL" sz="2400" dirty="0">
                <a:latin typeface="SBL Hebrew" panose="02000000000000000000" pitchFamily="2" charset="-79"/>
                <a:cs typeface="SBL Hebrew" panose="02000000000000000000" pitchFamily="2" charset="-79"/>
              </a:rPr>
              <a:t> בְרֵֽעֲךָ֖ עֵ֖ד שָֽׁקֶר:   </a:t>
            </a:r>
            <a:endParaRPr lang="he-IL" sz="2400" dirty="0" smtClean="0">
              <a:latin typeface="SBL Hebrew" panose="02000000000000000000" pitchFamily="2" charset="-79"/>
              <a:cs typeface="SBL Hebrew" panose="02000000000000000000" pitchFamily="2" charset="-79"/>
            </a:endParaRPr>
          </a:p>
          <a:p>
            <a:r>
              <a:rPr lang="he-IL" sz="2400" dirty="0" smtClean="0">
                <a:latin typeface="SBL Hebrew" panose="02000000000000000000" pitchFamily="2" charset="-79"/>
                <a:cs typeface="SBL Hebrew" panose="02000000000000000000" pitchFamily="2" charset="-79"/>
              </a:rPr>
              <a:t>לֹ֥א </a:t>
            </a:r>
            <a:r>
              <a:rPr lang="he-IL" sz="2400" dirty="0" err="1">
                <a:latin typeface="SBL Hebrew" panose="02000000000000000000" pitchFamily="2" charset="-79"/>
                <a:cs typeface="SBL Hebrew" panose="02000000000000000000" pitchFamily="2" charset="-79"/>
              </a:rPr>
              <a:t>תַחְמֹ֖ד</a:t>
            </a:r>
            <a:r>
              <a:rPr lang="he-IL" sz="2400" dirty="0">
                <a:latin typeface="SBL Hebrew" panose="02000000000000000000" pitchFamily="2" charset="-79"/>
                <a:cs typeface="SBL Hebrew" panose="02000000000000000000" pitchFamily="2" charset="-79"/>
              </a:rPr>
              <a:t> בֵּ֣ית רֵעֶ֑ךָ </a:t>
            </a:r>
            <a:r>
              <a:rPr lang="he-IL" sz="2400" dirty="0" err="1" smtClean="0">
                <a:latin typeface="SBL Hebrew" panose="02000000000000000000" pitchFamily="2" charset="-79"/>
                <a:cs typeface="SBL Hebrew" panose="02000000000000000000" pitchFamily="2" charset="-79"/>
              </a:rPr>
              <a:t>לֹֽא־תַחְמֹ֞ד</a:t>
            </a:r>
            <a:r>
              <a:rPr lang="he-IL" sz="2400" dirty="0" smtClean="0">
                <a:latin typeface="SBL Hebrew" panose="02000000000000000000" pitchFamily="2" charset="-79"/>
                <a:cs typeface="SBL Hebrew" panose="02000000000000000000" pitchFamily="2" charset="-79"/>
              </a:rPr>
              <a:t> </a:t>
            </a:r>
            <a:r>
              <a:rPr lang="he-IL" sz="2400" dirty="0">
                <a:latin typeface="SBL Hebrew" panose="02000000000000000000" pitchFamily="2" charset="-79"/>
                <a:cs typeface="SBL Hebrew" panose="02000000000000000000" pitchFamily="2" charset="-79"/>
              </a:rPr>
              <a:t>אֵ֣שֶׁת רֵעֶ֗ךָ וְעַבְדּ֤וֹ וַאֲמָתוֹ֙ וְשׁוֹר֣וֹ </a:t>
            </a:r>
            <a:r>
              <a:rPr lang="he-IL" sz="2400" dirty="0" err="1">
                <a:latin typeface="SBL Hebrew" panose="02000000000000000000" pitchFamily="2" charset="-79"/>
                <a:cs typeface="SBL Hebrew" panose="02000000000000000000" pitchFamily="2" charset="-79"/>
              </a:rPr>
              <a:t>וַחֲמֹר֔ו</a:t>
            </a:r>
            <a:r>
              <a:rPr lang="he-IL" sz="2400" dirty="0">
                <a:latin typeface="SBL Hebrew" panose="02000000000000000000" pitchFamily="2" charset="-79"/>
                <a:cs typeface="SBL Hebrew" panose="02000000000000000000" pitchFamily="2" charset="-79"/>
              </a:rPr>
              <a:t>ֹ וְכֹ֖ל אֲשֶׁ֥ר לְרֵעֶֽךָ</a:t>
            </a:r>
            <a:r>
              <a:rPr lang="he-IL" sz="2400" dirty="0" smtClean="0">
                <a:latin typeface="SBL Hebrew" panose="02000000000000000000" pitchFamily="2" charset="-79"/>
                <a:cs typeface="SBL Hebrew" panose="02000000000000000000" pitchFamily="2" charset="-79"/>
              </a:rPr>
              <a:t>:</a:t>
            </a:r>
            <a:endParaRPr lang="he-IL" sz="2400" dirty="0">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838046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שפת הסימנים של הטעמים</a:t>
            </a:r>
            <a:endParaRPr lang="he-IL" b="1" dirty="0"/>
          </a:p>
        </p:txBody>
      </p:sp>
      <p:sp>
        <p:nvSpPr>
          <p:cNvPr id="4" name="מלבן 3"/>
          <p:cNvSpPr/>
          <p:nvPr/>
        </p:nvSpPr>
        <p:spPr>
          <a:xfrm>
            <a:off x="2080009" y="1576252"/>
            <a:ext cx="9424603" cy="1200329"/>
          </a:xfrm>
          <a:prstGeom prst="rect">
            <a:avLst/>
          </a:prstGeom>
        </p:spPr>
        <p:txBody>
          <a:bodyPr wrap="square">
            <a:spAutoFit/>
          </a:bodyPr>
          <a:lstStyle/>
          <a:p>
            <a:pPr algn="just" fontAlgn="base"/>
            <a:r>
              <a:rPr lang="he-IL" sz="2800" dirty="0" smtClean="0">
                <a:latin typeface="Tahoma" panose="020B0604030504040204" pitchFamily="34" charset="0"/>
              </a:rPr>
              <a:t>הדגמה של "סומך" המסנן לקורא שלא זוכר את הטעמים.</a:t>
            </a:r>
          </a:p>
          <a:p>
            <a:pPr algn="just" fontAlgn="base"/>
            <a:r>
              <a:rPr lang="he-IL" sz="2800" dirty="0" smtClean="0">
                <a:latin typeface="Tahoma" panose="020B0604030504040204" pitchFamily="34" charset="0"/>
              </a:rPr>
              <a:t> שימושי מאוד בשירות הצבאי כאשר אין זמן פנוי להתכונן.</a:t>
            </a:r>
          </a:p>
          <a:p>
            <a:pPr algn="just" fontAlgn="base"/>
            <a:endParaRPr lang="he-IL" sz="1600" b="0" dirty="0">
              <a:solidFill>
                <a:schemeClr val="bg1">
                  <a:lumMod val="50000"/>
                </a:schemeClr>
              </a:solidFill>
              <a:effectLst/>
              <a:latin typeface="Tahoma" panose="020B0604030504040204" pitchFamily="34" charset="0"/>
            </a:endParaRPr>
          </a:p>
        </p:txBody>
      </p:sp>
      <p:pic>
        <p:nvPicPr>
          <p:cNvPr id="3" name="תמונה 2">
            <a:hlinkClick r:id="rId2"/>
          </p:cNvPr>
          <p:cNvPicPr>
            <a:picLocks noChangeAspect="1"/>
          </p:cNvPicPr>
          <p:nvPr/>
        </p:nvPicPr>
        <p:blipFill>
          <a:blip r:embed="rId3"/>
          <a:stretch>
            <a:fillRect/>
          </a:stretch>
        </p:blipFill>
        <p:spPr>
          <a:xfrm>
            <a:off x="6084550" y="2574450"/>
            <a:ext cx="4618743" cy="3894869"/>
          </a:xfrm>
          <a:prstGeom prst="rect">
            <a:avLst/>
          </a:prstGeom>
        </p:spPr>
      </p:pic>
      <p:sp>
        <p:nvSpPr>
          <p:cNvPr id="6" name="TextBox 5"/>
          <p:cNvSpPr txBox="1"/>
          <p:nvPr/>
        </p:nvSpPr>
        <p:spPr>
          <a:xfrm>
            <a:off x="1733500" y="4148684"/>
            <a:ext cx="2696547" cy="1600438"/>
          </a:xfrm>
          <a:prstGeom prst="rect">
            <a:avLst/>
          </a:prstGeom>
          <a:noFill/>
        </p:spPr>
        <p:txBody>
          <a:bodyPr wrap="square" rtlCol="1">
            <a:spAutoFit/>
          </a:bodyPr>
          <a:lstStyle/>
          <a:p>
            <a:r>
              <a:rPr lang="he-IL" dirty="0" smtClean="0"/>
              <a:t>רש"י ב</a:t>
            </a:r>
            <a:r>
              <a:rPr lang="he-IL" dirty="0"/>
              <a:t>ברכות </a:t>
            </a:r>
            <a:r>
              <a:rPr lang="he-IL" dirty="0" smtClean="0"/>
              <a:t>סב.:</a:t>
            </a:r>
          </a:p>
          <a:p>
            <a:r>
              <a:rPr lang="he-IL" sz="1600" dirty="0" smtClean="0">
                <a:latin typeface="Narkisim" panose="020E0502050101010101" pitchFamily="34" charset="-79"/>
                <a:cs typeface="Narkisim" panose="020E0502050101010101" pitchFamily="34" charset="-79"/>
              </a:rPr>
              <a:t>...בין </a:t>
            </a:r>
            <a:r>
              <a:rPr lang="he-IL" sz="1600" dirty="0">
                <a:latin typeface="Narkisim" panose="020E0502050101010101" pitchFamily="34" charset="-79"/>
                <a:cs typeface="Narkisim" panose="020E0502050101010101" pitchFamily="34" charset="-79"/>
              </a:rPr>
              <a:t>בהגבהת קול ובצלצול נעימות הנגינה של </a:t>
            </a:r>
            <a:r>
              <a:rPr lang="he-IL" sz="1600" dirty="0" err="1">
                <a:latin typeface="Narkisim" panose="020E0502050101010101" pitchFamily="34" charset="-79"/>
                <a:cs typeface="Narkisim" panose="020E0502050101010101" pitchFamily="34" charset="-79"/>
              </a:rPr>
              <a:t>פשטא</a:t>
            </a:r>
            <a:r>
              <a:rPr lang="he-IL" sz="1600" dirty="0">
                <a:latin typeface="Narkisim" panose="020E0502050101010101" pitchFamily="34" charset="-79"/>
                <a:cs typeface="Narkisim" panose="020E0502050101010101" pitchFamily="34" charset="-79"/>
              </a:rPr>
              <a:t> </a:t>
            </a:r>
            <a:r>
              <a:rPr lang="he-IL" sz="1600" dirty="0" err="1">
                <a:latin typeface="Narkisim" panose="020E0502050101010101" pitchFamily="34" charset="-79"/>
                <a:cs typeface="Narkisim" panose="020E0502050101010101" pitchFamily="34" charset="-79"/>
              </a:rPr>
              <a:t>ודרגא</a:t>
            </a:r>
            <a:r>
              <a:rPr lang="he-IL" sz="1600" dirty="0">
                <a:latin typeface="Narkisim" panose="020E0502050101010101" pitchFamily="34" charset="-79"/>
                <a:cs typeface="Narkisim" panose="020E0502050101010101" pitchFamily="34" charset="-79"/>
              </a:rPr>
              <a:t> ושופר מהפך, מוליך ידו לפי טעם הנגינה, ראיתי בקוראים הבאים מארץ </a:t>
            </a:r>
            <a:r>
              <a:rPr lang="he-IL" sz="1600" dirty="0" smtClean="0">
                <a:latin typeface="Narkisim" panose="020E0502050101010101" pitchFamily="34" charset="-79"/>
                <a:cs typeface="Narkisim" panose="020E0502050101010101" pitchFamily="34" charset="-79"/>
              </a:rPr>
              <a:t>ישראל.</a:t>
            </a:r>
            <a:endParaRPr lang="he-IL" sz="1600" dirty="0">
              <a:latin typeface="Narkisim" panose="020E0502050101010101" pitchFamily="34" charset="-79"/>
              <a:cs typeface="Narkisim" panose="020E0502050101010101" pitchFamily="34" charset="-79"/>
            </a:endParaRPr>
          </a:p>
        </p:txBody>
      </p:sp>
    </p:spTree>
    <p:extLst>
      <p:ext uri="{BB962C8B-B14F-4D97-AF65-F5344CB8AC3E}">
        <p14:creationId xmlns:p14="http://schemas.microsoft.com/office/powerpoint/2010/main" val="3595538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היסטוריה</a:t>
            </a:r>
            <a:endParaRPr lang="he-IL" b="1" dirty="0"/>
          </a:p>
        </p:txBody>
      </p:sp>
      <p:sp>
        <p:nvSpPr>
          <p:cNvPr id="4" name="מלבן 3"/>
          <p:cNvSpPr/>
          <p:nvPr/>
        </p:nvSpPr>
        <p:spPr>
          <a:xfrm>
            <a:off x="2098307" y="1480002"/>
            <a:ext cx="9406306" cy="5262979"/>
          </a:xfrm>
          <a:prstGeom prst="rect">
            <a:avLst/>
          </a:prstGeom>
        </p:spPr>
        <p:txBody>
          <a:bodyPr wrap="square">
            <a:spAutoFit/>
          </a:bodyPr>
          <a:lstStyle/>
          <a:p>
            <a:pPr fontAlgn="base"/>
            <a:r>
              <a:rPr lang="he-IL" sz="2800" dirty="0" smtClean="0">
                <a:latin typeface="Tahoma" panose="020B0604030504040204" pitchFamily="34" charset="0"/>
              </a:rPr>
              <a:t>מסורת של המנגינה עוד מתקופת התנאים, אך לא היו </a:t>
            </a:r>
            <a:r>
              <a:rPr lang="he-IL" sz="2800" dirty="0">
                <a:latin typeface="Tahoma" panose="020B0604030504040204" pitchFamily="34" charset="0"/>
              </a:rPr>
              <a:t>סימנים</a:t>
            </a:r>
            <a:r>
              <a:rPr lang="he-IL" sz="2800" dirty="0" smtClean="0">
                <a:latin typeface="Tahoma" panose="020B0604030504040204" pitchFamily="34" charset="0"/>
              </a:rPr>
              <a:t>.</a:t>
            </a:r>
            <a:endParaRPr lang="en-US" sz="2800" dirty="0" smtClean="0">
              <a:latin typeface="Tahoma" panose="020B0604030504040204" pitchFamily="34" charset="0"/>
            </a:endParaRPr>
          </a:p>
          <a:p>
            <a:pPr fontAlgn="base"/>
            <a:endParaRPr lang="he-IL" sz="2800" dirty="0">
              <a:latin typeface="Tahoma" panose="020B0604030504040204" pitchFamily="34" charset="0"/>
            </a:endParaRPr>
          </a:p>
          <a:p>
            <a:pPr fontAlgn="base"/>
            <a:r>
              <a:rPr lang="he-IL" sz="2800" dirty="0">
                <a:latin typeface="Tahoma" panose="020B0604030504040204" pitchFamily="34" charset="0"/>
              </a:rPr>
              <a:t>הסימנים פותחו רק סמוך למאה העשירית לספירה בידי בעלי המסורה הטבריינים, בערך באותה תקופה שבה נקבעו סימני הניקוד. </a:t>
            </a:r>
            <a:endParaRPr lang="en-US" sz="2800" dirty="0" smtClean="0">
              <a:latin typeface="Tahoma" panose="020B0604030504040204" pitchFamily="34" charset="0"/>
            </a:endParaRPr>
          </a:p>
          <a:p>
            <a:pPr fontAlgn="base"/>
            <a:endParaRPr lang="he-IL" sz="2800" dirty="0" smtClean="0">
              <a:latin typeface="Tahoma" panose="020B0604030504040204" pitchFamily="34" charset="0"/>
            </a:endParaRPr>
          </a:p>
          <a:p>
            <a:pPr fontAlgn="base"/>
            <a:r>
              <a:rPr lang="he-IL" sz="2800" dirty="0" smtClean="0">
                <a:latin typeface="Tahoma" panose="020B0604030504040204" pitchFamily="34" charset="0"/>
              </a:rPr>
              <a:t>עם השנים</a:t>
            </a:r>
            <a:r>
              <a:rPr lang="he-IL" sz="2800" dirty="0">
                <a:latin typeface="Tahoma" panose="020B0604030504040204" pitchFamily="34" charset="0"/>
              </a:rPr>
              <a:t>,</a:t>
            </a:r>
            <a:r>
              <a:rPr lang="he-IL" sz="2800" dirty="0" smtClean="0">
                <a:latin typeface="Tahoma" panose="020B0604030504040204" pitchFamily="34" charset="0"/>
              </a:rPr>
              <a:t> בגלות התפתחו מנגינות שונות לכל עדה, עד כדי כך שהקשר המוזיקלי כמעט ולא קיים, אך כולן משמרות את הטעמים כפי שהם.</a:t>
            </a:r>
          </a:p>
          <a:p>
            <a:pPr fontAlgn="base"/>
            <a:endParaRPr lang="he-IL" sz="2800" dirty="0">
              <a:latin typeface="Tahoma" panose="020B0604030504040204" pitchFamily="34" charset="0"/>
            </a:endParaRPr>
          </a:p>
          <a:p>
            <a:pPr fontAlgn="base"/>
            <a:r>
              <a:rPr lang="he-IL" sz="2800" dirty="0" smtClean="0">
                <a:latin typeface="Tahoma" panose="020B0604030504040204" pitchFamily="34" charset="0"/>
              </a:rPr>
              <a:t>בספרי אמ"ת יש טעמים שונים מיתר התנ"ך, ולעדות המזרח יש מסורת של מנגינות לספרים אלו.</a:t>
            </a:r>
          </a:p>
        </p:txBody>
      </p:sp>
    </p:spTree>
    <p:extLst>
      <p:ext uri="{BB962C8B-B14F-4D97-AF65-F5344CB8AC3E}">
        <p14:creationId xmlns:p14="http://schemas.microsoft.com/office/powerpoint/2010/main" val="3773056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פיסוק</a:t>
            </a:r>
            <a:endParaRPr lang="he-IL" b="1" dirty="0"/>
          </a:p>
        </p:txBody>
      </p:sp>
      <p:sp>
        <p:nvSpPr>
          <p:cNvPr id="4" name="מלבן 3"/>
          <p:cNvSpPr/>
          <p:nvPr/>
        </p:nvSpPr>
        <p:spPr>
          <a:xfrm>
            <a:off x="933254" y="1576252"/>
            <a:ext cx="10571359" cy="5139869"/>
          </a:xfrm>
          <a:prstGeom prst="rect">
            <a:avLst/>
          </a:prstGeom>
        </p:spPr>
        <p:txBody>
          <a:bodyPr wrap="square">
            <a:spAutoFit/>
          </a:bodyPr>
          <a:lstStyle/>
          <a:p>
            <a:pPr fontAlgn="base"/>
            <a:r>
              <a:rPr lang="he-IL" sz="2800" dirty="0" smtClean="0">
                <a:latin typeface="Tahoma" panose="020B0604030504040204" pitchFamily="34" charset="0"/>
              </a:rPr>
              <a:t>מטרה מרכזית: פיסוק.</a:t>
            </a:r>
          </a:p>
          <a:p>
            <a:pPr fontAlgn="base"/>
            <a:r>
              <a:rPr lang="he-IL" sz="2800" dirty="0" smtClean="0">
                <a:latin typeface="Tahoma" panose="020B0604030504040204" pitchFamily="34" charset="0"/>
              </a:rPr>
              <a:t>לחוקרים היה את התנ"ך כנתון, והם חיפשו חוקים. </a:t>
            </a:r>
            <a:r>
              <a:rPr lang="he-IL" sz="1200" dirty="0" smtClean="0">
                <a:latin typeface="Tahoma" panose="020B0604030504040204" pitchFamily="34" charset="0"/>
              </a:rPr>
              <a:t>(היו שהתייאשו ואמרו שאין חוקיות – סתם מנגינה)</a:t>
            </a:r>
            <a:endParaRPr lang="he-IL" sz="2800" dirty="0" smtClean="0">
              <a:latin typeface="Tahoma" panose="020B0604030504040204" pitchFamily="34" charset="0"/>
            </a:endParaRPr>
          </a:p>
          <a:p>
            <a:pPr fontAlgn="base"/>
            <a:endParaRPr lang="he-IL" sz="2800" dirty="0" smtClean="0">
              <a:latin typeface="Tahoma" panose="020B0604030504040204" pitchFamily="34" charset="0"/>
            </a:endParaRPr>
          </a:p>
          <a:p>
            <a:r>
              <a:rPr lang="he-IL" sz="2800" dirty="0">
                <a:latin typeface="SBL Hebrew" panose="02000000000000000000" pitchFamily="2" charset="-79"/>
                <a:cs typeface="SBL Hebrew" panose="02000000000000000000" pitchFamily="2" charset="-79"/>
              </a:rPr>
              <a:t>אַתֶּ֣ם רְאִיתֶ֔ם אֲשֶׁ֥ר עָשִׂ֖יתִי לְמִצְרָ֑יִם וָאֶשָּׂ֤א אֶתְכֶם֙ </a:t>
            </a:r>
            <a:r>
              <a:rPr lang="he-IL" sz="2800" dirty="0" err="1">
                <a:latin typeface="SBL Hebrew" panose="02000000000000000000" pitchFamily="2" charset="-79"/>
                <a:cs typeface="SBL Hebrew" panose="02000000000000000000" pitchFamily="2" charset="-79"/>
              </a:rPr>
              <a:t>עַל־כַּנְפֵ֣י</a:t>
            </a:r>
            <a:r>
              <a:rPr lang="he-IL" sz="2800" dirty="0">
                <a:latin typeface="SBL Hebrew" panose="02000000000000000000" pitchFamily="2" charset="-79"/>
                <a:cs typeface="SBL Hebrew" panose="02000000000000000000" pitchFamily="2" charset="-79"/>
              </a:rPr>
              <a:t> נְשָׁרִ֔ים וָאָבִ֥א אֶתְכֶ֖ם אֵלָֽי</a:t>
            </a:r>
          </a:p>
          <a:p>
            <a:pPr fontAlgn="base"/>
            <a:endParaRPr lang="he-IL" sz="2800" dirty="0" smtClean="0">
              <a:latin typeface="Tahoma" panose="020B0604030504040204" pitchFamily="34" charset="0"/>
            </a:endParaRPr>
          </a:p>
          <a:p>
            <a:pPr fontAlgn="base"/>
            <a:endParaRPr lang="he-IL" sz="2800" dirty="0" smtClean="0">
              <a:latin typeface="Tahoma" panose="020B0604030504040204" pitchFamily="34" charset="0"/>
            </a:endParaRPr>
          </a:p>
          <a:p>
            <a:pPr fontAlgn="base"/>
            <a:endParaRPr lang="he-IL" sz="2800" dirty="0" smtClean="0">
              <a:latin typeface="Tahoma" panose="020B0604030504040204" pitchFamily="34" charset="0"/>
            </a:endParaRPr>
          </a:p>
          <a:p>
            <a:pPr fontAlgn="base"/>
            <a:r>
              <a:rPr lang="he-IL" sz="2800" dirty="0" smtClean="0">
                <a:latin typeface="Tahoma" panose="020B0604030504040204" pitchFamily="34" charset="0"/>
              </a:rPr>
              <a:t>שני אלו ברורים, אך מה מטרת יתר הטעמים? היו </a:t>
            </a:r>
            <a:r>
              <a:rPr lang="he-IL" sz="2800" dirty="0">
                <a:latin typeface="Tahoma" panose="020B0604030504040204" pitchFamily="34" charset="0"/>
              </a:rPr>
              <a:t>מספר דעות והיום מקובלת שיטת החלוקה הבינארית:</a:t>
            </a:r>
          </a:p>
          <a:p>
            <a:pPr fontAlgn="base"/>
            <a:r>
              <a:rPr lang="he-IL" sz="2800" dirty="0" smtClean="0">
                <a:latin typeface="Tahoma" panose="020B0604030504040204" pitchFamily="34" charset="0"/>
              </a:rPr>
              <a:t>מחלקים </a:t>
            </a:r>
            <a:r>
              <a:rPr lang="he-IL" sz="2800" dirty="0">
                <a:latin typeface="Tahoma" panose="020B0604030504040204" pitchFamily="34" charset="0"/>
              </a:rPr>
              <a:t>לשניים שוב ושוב, עד כדי שתי מילים (או אחת). </a:t>
            </a:r>
          </a:p>
          <a:p>
            <a:pPr fontAlgn="base"/>
            <a:endParaRPr lang="he-IL" sz="2800" dirty="0">
              <a:latin typeface="Tahoma" panose="020B0604030504040204" pitchFamily="34" charset="0"/>
            </a:endParaRPr>
          </a:p>
          <a:p>
            <a:pPr fontAlgn="base"/>
            <a:r>
              <a:rPr lang="he-IL" sz="2000" dirty="0">
                <a:latin typeface="Tahoma" panose="020B0604030504040204" pitchFamily="34" charset="0"/>
              </a:rPr>
              <a:t>שלוש </a:t>
            </a:r>
            <a:r>
              <a:rPr lang="he-IL" sz="2000" dirty="0" smtClean="0">
                <a:latin typeface="Tahoma" panose="020B0604030504040204" pitchFamily="34" charset="0"/>
              </a:rPr>
              <a:t>יחידות אפשר </a:t>
            </a:r>
            <a:r>
              <a:rPr lang="he-IL" sz="2000" dirty="0">
                <a:latin typeface="Tahoma" panose="020B0604030504040204" pitchFamily="34" charset="0"/>
              </a:rPr>
              <a:t>לחלק:  א ב | ג    </a:t>
            </a:r>
            <a:r>
              <a:rPr lang="he-IL" sz="2000" b="1" u="sng" dirty="0" smtClean="0">
                <a:latin typeface="Tahoma" panose="020B0604030504040204" pitchFamily="34" charset="0"/>
              </a:rPr>
              <a:t>או</a:t>
            </a:r>
            <a:r>
              <a:rPr lang="he-IL" sz="2000" dirty="0" smtClean="0">
                <a:latin typeface="Tahoma" panose="020B0604030504040204" pitchFamily="34" charset="0"/>
              </a:rPr>
              <a:t>    </a:t>
            </a:r>
            <a:r>
              <a:rPr lang="he-IL" sz="2000" dirty="0">
                <a:latin typeface="Tahoma" panose="020B0604030504040204" pitchFamily="34" charset="0"/>
              </a:rPr>
              <a:t>א | ב ג. </a:t>
            </a:r>
            <a:r>
              <a:rPr lang="he-IL" sz="2000" dirty="0" smtClean="0">
                <a:latin typeface="Tahoma" panose="020B0604030504040204" pitchFamily="34" charset="0"/>
              </a:rPr>
              <a:t>	לרוב </a:t>
            </a:r>
            <a:r>
              <a:rPr lang="he-IL" sz="2000" dirty="0">
                <a:latin typeface="Tahoma" panose="020B0604030504040204" pitchFamily="34" charset="0"/>
              </a:rPr>
              <a:t>בשיטה א</a:t>
            </a:r>
            <a:r>
              <a:rPr lang="he-IL" sz="2000" dirty="0" smtClean="0">
                <a:latin typeface="Tahoma" panose="020B0604030504040204" pitchFamily="34" charset="0"/>
              </a:rPr>
              <a:t>.</a:t>
            </a:r>
            <a:endParaRPr lang="he-IL" sz="2000" dirty="0">
              <a:latin typeface="Tahoma" panose="020B0604030504040204" pitchFamily="34" charset="0"/>
            </a:endParaRPr>
          </a:p>
        </p:txBody>
      </p:sp>
      <p:sp>
        <p:nvSpPr>
          <p:cNvPr id="5" name="הסבר מלבני מעוגל 4"/>
          <p:cNvSpPr/>
          <p:nvPr/>
        </p:nvSpPr>
        <p:spPr>
          <a:xfrm>
            <a:off x="7119258" y="3553408"/>
            <a:ext cx="1679509" cy="710682"/>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smtClean="0"/>
              <a:t>אתנחתא. מחלק את הפסוק לשני חלקים</a:t>
            </a:r>
            <a:endParaRPr lang="he-IL" sz="1400" dirty="0"/>
          </a:p>
        </p:txBody>
      </p:sp>
      <p:sp>
        <p:nvSpPr>
          <p:cNvPr id="6" name="הסבר מלבני מעוגל 5"/>
          <p:cNvSpPr/>
          <p:nvPr/>
        </p:nvSpPr>
        <p:spPr>
          <a:xfrm>
            <a:off x="1147666" y="3553408"/>
            <a:ext cx="1679509" cy="710682"/>
          </a:xfrm>
          <a:prstGeom prst="wedgeRoundRectCallout">
            <a:avLst>
              <a:gd name="adj1" fmla="val -27342"/>
              <a:gd name="adj2" fmla="val -67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1400" dirty="0" smtClean="0"/>
              <a:t>סוף פסוק (הקו הקטן מתחת)</a:t>
            </a:r>
            <a:endParaRPr lang="he-IL" sz="1400" dirty="0"/>
          </a:p>
        </p:txBody>
      </p:sp>
    </p:spTree>
    <p:extLst>
      <p:ext uri="{BB962C8B-B14F-4D97-AF65-F5344CB8AC3E}">
        <p14:creationId xmlns:p14="http://schemas.microsoft.com/office/powerpoint/2010/main" val="937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פיסוק</a:t>
            </a:r>
            <a:endParaRPr lang="he-IL" b="1" dirty="0"/>
          </a:p>
        </p:txBody>
      </p:sp>
      <p:sp>
        <p:nvSpPr>
          <p:cNvPr id="4" name="מלבן 3"/>
          <p:cNvSpPr/>
          <p:nvPr/>
        </p:nvSpPr>
        <p:spPr>
          <a:xfrm>
            <a:off x="531845" y="1063070"/>
            <a:ext cx="11485984" cy="5424562"/>
          </a:xfrm>
          <a:prstGeom prst="rect">
            <a:avLst/>
          </a:prstGeom>
        </p:spPr>
        <p:txBody>
          <a:bodyPr wrap="square">
            <a:spAutoFit/>
          </a:bodyPr>
          <a:lstStyle/>
          <a:p>
            <a:r>
              <a:rPr lang="he-IL" sz="2800" b="1" dirty="0">
                <a:solidFill>
                  <a:srgbClr val="FF0000"/>
                </a:solidFill>
                <a:latin typeface="SBL Hebrew" panose="02000000000000000000" pitchFamily="2" charset="-79"/>
                <a:cs typeface="SBL Hebrew" panose="02000000000000000000" pitchFamily="2" charset="-79"/>
              </a:rPr>
              <a:t>קיסרים</a:t>
            </a:r>
            <a:r>
              <a:rPr lang="he-IL" sz="2800" dirty="0">
                <a:latin typeface="SBL Hebrew" panose="02000000000000000000" pitchFamily="2" charset="-79"/>
                <a:cs typeface="SBL Hebrew" panose="02000000000000000000" pitchFamily="2" charset="-79"/>
              </a:rPr>
              <a:t>: סוֹף-פָּסֽוּק, אֶתְנַחְתָּ֑א</a:t>
            </a:r>
          </a:p>
          <a:p>
            <a:endParaRPr lang="he-IL" sz="2800" b="1" dirty="0" smtClean="0">
              <a:solidFill>
                <a:srgbClr val="00B050"/>
              </a:solidFill>
              <a:latin typeface="SBL Hebrew" panose="02000000000000000000" pitchFamily="2" charset="-79"/>
              <a:cs typeface="SBL Hebrew" panose="02000000000000000000" pitchFamily="2" charset="-79"/>
            </a:endParaRPr>
          </a:p>
          <a:p>
            <a:r>
              <a:rPr lang="he-IL" sz="2800" b="1" dirty="0" smtClean="0">
                <a:solidFill>
                  <a:srgbClr val="00B050"/>
                </a:solidFill>
                <a:latin typeface="SBL Hebrew" panose="02000000000000000000" pitchFamily="2" charset="-79"/>
                <a:cs typeface="SBL Hebrew" panose="02000000000000000000" pitchFamily="2" charset="-79"/>
              </a:rPr>
              <a:t>מלכים</a:t>
            </a:r>
            <a:r>
              <a:rPr lang="he-IL" sz="2800" dirty="0">
                <a:latin typeface="SBL Hebrew" panose="02000000000000000000" pitchFamily="2" charset="-79"/>
                <a:cs typeface="SBL Hebrew" panose="02000000000000000000" pitchFamily="2" charset="-79"/>
              </a:rPr>
              <a:t>: זָקֵף-קָטֹ֔ן, זָקֵף-גָּד֕וֹל, סֶגּוֹל֒ </a:t>
            </a:r>
            <a:r>
              <a:rPr lang="he-IL" sz="2800" dirty="0" smtClean="0">
                <a:latin typeface="SBL Hebrew" panose="02000000000000000000" pitchFamily="2" charset="-79"/>
                <a:cs typeface="SBL Hebrew" panose="02000000000000000000" pitchFamily="2" charset="-79"/>
              </a:rPr>
              <a:t>, שַׁלְשֶׁ֓לֶת, </a:t>
            </a:r>
            <a:r>
              <a:rPr lang="he-IL" sz="2800" dirty="0">
                <a:latin typeface="SBL Hebrew" panose="02000000000000000000" pitchFamily="2" charset="-79"/>
                <a:cs typeface="SBL Hebrew" panose="02000000000000000000" pitchFamily="2" charset="-79"/>
              </a:rPr>
              <a:t>טִפְּחָ֖א</a:t>
            </a:r>
          </a:p>
          <a:p>
            <a:endParaRPr lang="he-IL" sz="2800" b="1" dirty="0" smtClean="0">
              <a:solidFill>
                <a:srgbClr val="0070C0"/>
              </a:solidFill>
              <a:latin typeface="SBL Hebrew" panose="02000000000000000000" pitchFamily="2" charset="-79"/>
              <a:cs typeface="SBL Hebrew" panose="02000000000000000000" pitchFamily="2" charset="-79"/>
            </a:endParaRPr>
          </a:p>
          <a:p>
            <a:r>
              <a:rPr lang="he-IL" sz="2800" b="1" dirty="0" smtClean="0">
                <a:solidFill>
                  <a:srgbClr val="0070C0"/>
                </a:solidFill>
                <a:latin typeface="SBL Hebrew" panose="02000000000000000000" pitchFamily="2" charset="-79"/>
                <a:cs typeface="SBL Hebrew" panose="02000000000000000000" pitchFamily="2" charset="-79"/>
              </a:rPr>
              <a:t>מִשְׁנִים</a:t>
            </a:r>
            <a:r>
              <a:rPr lang="he-IL" sz="2800" dirty="0">
                <a:solidFill>
                  <a:srgbClr val="0070C0"/>
                </a:solidFill>
                <a:latin typeface="SBL Hebrew" panose="02000000000000000000" pitchFamily="2" charset="-79"/>
                <a:cs typeface="SBL Hebrew" panose="02000000000000000000" pitchFamily="2" charset="-79"/>
              </a:rPr>
              <a:t> </a:t>
            </a:r>
            <a:r>
              <a:rPr lang="he-IL" sz="2800" dirty="0" smtClean="0">
                <a:solidFill>
                  <a:srgbClr val="0070C0"/>
                </a:solidFill>
                <a:latin typeface="SBL Hebrew" panose="02000000000000000000" pitchFamily="2" charset="-79"/>
                <a:cs typeface="SBL Hebrew" panose="02000000000000000000" pitchFamily="2" charset="-79"/>
              </a:rPr>
              <a:t>(או</a:t>
            </a:r>
            <a:r>
              <a:rPr lang="he-IL" sz="2800" dirty="0">
                <a:solidFill>
                  <a:srgbClr val="0070C0"/>
                </a:solidFill>
                <a:latin typeface="SBL Hebrew" panose="02000000000000000000" pitchFamily="2" charset="-79"/>
                <a:cs typeface="SBL Hebrew" panose="02000000000000000000" pitchFamily="2" charset="-79"/>
              </a:rPr>
              <a:t> </a:t>
            </a:r>
            <a:r>
              <a:rPr lang="he-IL" sz="2800" b="1" dirty="0" smtClean="0">
                <a:solidFill>
                  <a:srgbClr val="0070C0"/>
                </a:solidFill>
                <a:latin typeface="SBL Hebrew" panose="02000000000000000000" pitchFamily="2" charset="-79"/>
                <a:cs typeface="SBL Hebrew" panose="02000000000000000000" pitchFamily="2" charset="-79"/>
              </a:rPr>
              <a:t>שָׂרִים)</a:t>
            </a:r>
            <a:r>
              <a:rPr lang="he-IL" sz="2800" dirty="0" smtClean="0">
                <a:latin typeface="SBL Hebrew" panose="02000000000000000000" pitchFamily="2" charset="-79"/>
                <a:cs typeface="SBL Hebrew" panose="02000000000000000000" pitchFamily="2" charset="-79"/>
              </a:rPr>
              <a:t>: </a:t>
            </a:r>
            <a:r>
              <a:rPr lang="he-IL" sz="2800" dirty="0">
                <a:latin typeface="SBL Hebrew" panose="02000000000000000000" pitchFamily="2" charset="-79"/>
                <a:cs typeface="SBL Hebrew" panose="02000000000000000000" pitchFamily="2" charset="-79"/>
              </a:rPr>
              <a:t>רְבִיעִ֗י, זַרְקָא֮, </a:t>
            </a:r>
            <a:r>
              <a:rPr lang="he-IL" sz="2800" dirty="0" err="1">
                <a:latin typeface="SBL Hebrew" panose="02000000000000000000" pitchFamily="2" charset="-79"/>
                <a:cs typeface="SBL Hebrew" panose="02000000000000000000" pitchFamily="2" charset="-79"/>
              </a:rPr>
              <a:t>פַּשְׁטָא</a:t>
            </a:r>
            <a:r>
              <a:rPr lang="he-IL" sz="2800" dirty="0">
                <a:latin typeface="SBL Hebrew" panose="02000000000000000000" pitchFamily="2" charset="-79"/>
                <a:cs typeface="SBL Hebrew" panose="02000000000000000000" pitchFamily="2" charset="-79"/>
              </a:rPr>
              <a:t>֙, יְ֚תִיב, תְּבִ֛יר</a:t>
            </a:r>
          </a:p>
          <a:p>
            <a:endParaRPr lang="he-IL" sz="2800" b="1" dirty="0" smtClean="0">
              <a:solidFill>
                <a:srgbClr val="7030A0"/>
              </a:solidFill>
              <a:latin typeface="SBL Hebrew" panose="02000000000000000000" pitchFamily="2" charset="-79"/>
              <a:cs typeface="SBL Hebrew" panose="02000000000000000000" pitchFamily="2" charset="-79"/>
            </a:endParaRPr>
          </a:p>
          <a:p>
            <a:r>
              <a:rPr lang="he-IL" sz="2800" b="1" dirty="0" smtClean="0">
                <a:solidFill>
                  <a:srgbClr val="7030A0"/>
                </a:solidFill>
                <a:latin typeface="SBL Hebrew" panose="02000000000000000000" pitchFamily="2" charset="-79"/>
                <a:cs typeface="SBL Hebrew" panose="02000000000000000000" pitchFamily="2" charset="-79"/>
              </a:rPr>
              <a:t>שָׁלִישִׁים</a:t>
            </a:r>
            <a:r>
              <a:rPr lang="he-IL" sz="2800" dirty="0">
                <a:solidFill>
                  <a:srgbClr val="7030A0"/>
                </a:solidFill>
                <a:latin typeface="SBL Hebrew" panose="02000000000000000000" pitchFamily="2" charset="-79"/>
                <a:cs typeface="SBL Hebrew" panose="02000000000000000000" pitchFamily="2" charset="-79"/>
              </a:rPr>
              <a:t> </a:t>
            </a:r>
            <a:r>
              <a:rPr lang="he-IL" sz="2800" dirty="0" smtClean="0">
                <a:solidFill>
                  <a:srgbClr val="7030A0"/>
                </a:solidFill>
                <a:latin typeface="SBL Hebrew" panose="02000000000000000000" pitchFamily="2" charset="-79"/>
                <a:cs typeface="SBL Hebrew" panose="02000000000000000000" pitchFamily="2" charset="-79"/>
              </a:rPr>
              <a:t>(או</a:t>
            </a:r>
            <a:r>
              <a:rPr lang="he-IL" sz="2800" dirty="0">
                <a:solidFill>
                  <a:srgbClr val="7030A0"/>
                </a:solidFill>
                <a:latin typeface="SBL Hebrew" panose="02000000000000000000" pitchFamily="2" charset="-79"/>
                <a:cs typeface="SBL Hebrew" panose="02000000000000000000" pitchFamily="2" charset="-79"/>
              </a:rPr>
              <a:t> </a:t>
            </a:r>
            <a:r>
              <a:rPr lang="he-IL" sz="2800" b="1" dirty="0" smtClean="0">
                <a:solidFill>
                  <a:srgbClr val="7030A0"/>
                </a:solidFill>
                <a:latin typeface="SBL Hebrew" panose="02000000000000000000" pitchFamily="2" charset="-79"/>
                <a:cs typeface="SBL Hebrew" panose="02000000000000000000" pitchFamily="2" charset="-79"/>
              </a:rPr>
              <a:t>פְּקִידִים)</a:t>
            </a:r>
            <a:r>
              <a:rPr lang="he-IL" sz="2800" dirty="0" smtClean="0">
                <a:latin typeface="SBL Hebrew" panose="02000000000000000000" pitchFamily="2" charset="-79"/>
                <a:cs typeface="SBL Hebrew" panose="02000000000000000000" pitchFamily="2" charset="-79"/>
              </a:rPr>
              <a:t>: פָּזֵ֡ר, קַרְנֵי פָרָ֟ה, </a:t>
            </a:r>
            <a:r>
              <a:rPr lang="he-IL" sz="2800" dirty="0">
                <a:latin typeface="SBL Hebrew" panose="02000000000000000000" pitchFamily="2" charset="-79"/>
                <a:cs typeface="SBL Hebrew" panose="02000000000000000000" pitchFamily="2" charset="-79"/>
              </a:rPr>
              <a:t>תְּ֠לִישָא-גְדוֹלָה, </a:t>
            </a:r>
            <a:r>
              <a:rPr lang="he-IL" sz="2800" dirty="0" smtClean="0">
                <a:latin typeface="SBL Hebrew" panose="02000000000000000000" pitchFamily="2" charset="-79"/>
                <a:cs typeface="SBL Hebrew" panose="02000000000000000000" pitchFamily="2" charset="-79"/>
              </a:rPr>
              <a:t>אַזְלָא-גֵּ֜רֵשׁ, גֵּרְשַׁ֞יִם</a:t>
            </a:r>
            <a:r>
              <a:rPr lang="he-IL" sz="2800" dirty="0">
                <a:latin typeface="SBL Hebrew" panose="02000000000000000000" pitchFamily="2" charset="-79"/>
                <a:cs typeface="SBL Hebrew" panose="02000000000000000000" pitchFamily="2" charset="-79"/>
              </a:rPr>
              <a:t>, מוּנַח לְגַרְמֵ֣הּ</a:t>
            </a:r>
            <a:r>
              <a:rPr lang="he-IL" sz="2800" dirty="0" smtClean="0">
                <a:latin typeface="SBL Hebrew" panose="02000000000000000000" pitchFamily="2" charset="-79"/>
                <a:cs typeface="SBL Hebrew" panose="02000000000000000000" pitchFamily="2" charset="-79"/>
              </a:rPr>
              <a:t>׀</a:t>
            </a:r>
            <a:endParaRPr lang="he-IL" sz="2800" dirty="0">
              <a:latin typeface="SBL Hebrew" panose="02000000000000000000" pitchFamily="2" charset="-79"/>
              <a:cs typeface="SBL Hebrew" panose="02000000000000000000" pitchFamily="2" charset="-79"/>
            </a:endParaRPr>
          </a:p>
          <a:p>
            <a:endParaRPr lang="he-IL" sz="2800" b="1" dirty="0" smtClean="0">
              <a:solidFill>
                <a:srgbClr val="FFC000"/>
              </a:solidFill>
              <a:latin typeface="SBL Hebrew" panose="02000000000000000000" pitchFamily="2" charset="-79"/>
              <a:cs typeface="SBL Hebrew" panose="02000000000000000000" pitchFamily="2" charset="-79"/>
            </a:endParaRPr>
          </a:p>
          <a:p>
            <a:r>
              <a:rPr lang="he-IL" sz="2800" b="1" dirty="0" smtClean="0">
                <a:solidFill>
                  <a:srgbClr val="FFC000"/>
                </a:solidFill>
                <a:latin typeface="SBL Hebrew" panose="02000000000000000000" pitchFamily="2" charset="-79"/>
                <a:cs typeface="SBL Hebrew" panose="02000000000000000000" pitchFamily="2" charset="-79"/>
              </a:rPr>
              <a:t>משרתים</a:t>
            </a:r>
            <a:r>
              <a:rPr lang="he-IL" sz="2800" dirty="0" smtClean="0">
                <a:latin typeface="SBL Hebrew" panose="02000000000000000000" pitchFamily="2" charset="-79"/>
                <a:cs typeface="SBL Hebrew" panose="02000000000000000000" pitchFamily="2" charset="-79"/>
              </a:rPr>
              <a:t>: </a:t>
            </a:r>
            <a:r>
              <a:rPr lang="he-IL" sz="2800" dirty="0">
                <a:latin typeface="SBL Hebrew" panose="02000000000000000000" pitchFamily="2" charset="-79"/>
                <a:cs typeface="SBL Hebrew" panose="02000000000000000000" pitchFamily="2" charset="-79"/>
              </a:rPr>
              <a:t>מוּנַ֣ח, מַהְפַּ֤ך, </a:t>
            </a:r>
            <a:r>
              <a:rPr lang="he-IL" sz="2800" dirty="0" err="1">
                <a:latin typeface="SBL Hebrew" panose="02000000000000000000" pitchFamily="2" charset="-79"/>
                <a:cs typeface="SBL Hebrew" panose="02000000000000000000" pitchFamily="2" charset="-79"/>
              </a:rPr>
              <a:t>מֵרְכָ֥א</a:t>
            </a:r>
            <a:r>
              <a:rPr lang="he-IL" sz="2800" dirty="0">
                <a:latin typeface="SBL Hebrew" panose="02000000000000000000" pitchFamily="2" charset="-79"/>
                <a:cs typeface="SBL Hebrew" panose="02000000000000000000" pitchFamily="2" charset="-79"/>
              </a:rPr>
              <a:t>, </a:t>
            </a:r>
            <a:r>
              <a:rPr lang="he-IL" sz="2800" dirty="0" err="1">
                <a:latin typeface="SBL Hebrew" panose="02000000000000000000" pitchFamily="2" charset="-79"/>
                <a:cs typeface="SBL Hebrew" panose="02000000000000000000" pitchFamily="2" charset="-79"/>
              </a:rPr>
              <a:t>מֵרְכָא-כְּפוּלָ֦ה</a:t>
            </a:r>
            <a:r>
              <a:rPr lang="he-IL" sz="2800" dirty="0">
                <a:latin typeface="SBL Hebrew" panose="02000000000000000000" pitchFamily="2" charset="-79"/>
                <a:cs typeface="SBL Hebrew" panose="02000000000000000000" pitchFamily="2" charset="-79"/>
              </a:rPr>
              <a:t>, </a:t>
            </a:r>
            <a:r>
              <a:rPr lang="he-IL" sz="2800" dirty="0" err="1">
                <a:latin typeface="SBL Hebrew" panose="02000000000000000000" pitchFamily="2" charset="-79"/>
                <a:cs typeface="SBL Hebrew" panose="02000000000000000000" pitchFamily="2" charset="-79"/>
              </a:rPr>
              <a:t>דַּרְגָּ֧א</a:t>
            </a:r>
            <a:r>
              <a:rPr lang="he-IL" sz="2800" dirty="0">
                <a:latin typeface="SBL Hebrew" panose="02000000000000000000" pitchFamily="2" charset="-79"/>
                <a:cs typeface="SBL Hebrew" panose="02000000000000000000" pitchFamily="2" charset="-79"/>
              </a:rPr>
              <a:t>, </a:t>
            </a:r>
            <a:r>
              <a:rPr lang="he-IL" sz="2800" dirty="0" err="1">
                <a:latin typeface="SBL Hebrew" panose="02000000000000000000" pitchFamily="2" charset="-79"/>
                <a:cs typeface="SBL Hebrew" panose="02000000000000000000" pitchFamily="2" charset="-79"/>
              </a:rPr>
              <a:t>קַדְמָ֨א</a:t>
            </a:r>
            <a:r>
              <a:rPr lang="he-IL" sz="2800" dirty="0">
                <a:latin typeface="SBL Hebrew" panose="02000000000000000000" pitchFamily="2" charset="-79"/>
                <a:cs typeface="SBL Hebrew" panose="02000000000000000000" pitchFamily="2" charset="-79"/>
              </a:rPr>
              <a:t>, תְּלִישָׁא-קְטַנָּה֩, יָרֵחַ-בֶּן-יוֹמ֪וֹ</a:t>
            </a:r>
          </a:p>
          <a:p>
            <a:endParaRPr lang="he-IL" sz="2800" b="1" dirty="0" smtClean="0">
              <a:latin typeface="SBL Hebrew" panose="02000000000000000000" pitchFamily="2" charset="-79"/>
              <a:cs typeface="SBL Hebrew" panose="02000000000000000000" pitchFamily="2" charset="-79"/>
            </a:endParaRPr>
          </a:p>
          <a:p>
            <a:r>
              <a:rPr lang="he-IL" sz="2800" b="1" dirty="0" smtClean="0">
                <a:latin typeface="SBL Hebrew" panose="02000000000000000000" pitchFamily="2" charset="-79"/>
                <a:cs typeface="SBL Hebrew" panose="02000000000000000000" pitchFamily="2" charset="-79"/>
              </a:rPr>
              <a:t>טעמים </a:t>
            </a:r>
            <a:r>
              <a:rPr lang="he-IL" sz="2800" b="1" dirty="0">
                <a:latin typeface="SBL Hebrew" panose="02000000000000000000" pitchFamily="2" charset="-79"/>
                <a:cs typeface="SBL Hebrew" panose="02000000000000000000" pitchFamily="2" charset="-79"/>
              </a:rPr>
              <a:t>לא מנוגנים</a:t>
            </a:r>
            <a:r>
              <a:rPr lang="he-IL" sz="2800" dirty="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מַקָף</a:t>
            </a:r>
            <a:r>
              <a:rPr lang="he-IL" sz="2800" dirty="0">
                <a:latin typeface="SBL Hebrew" panose="02000000000000000000" pitchFamily="2" charset="-79"/>
                <a:cs typeface="SBL Hebrew" panose="02000000000000000000" pitchFamily="2" charset="-79"/>
              </a:rPr>
              <a:t>־, פְּסִיק׀ , מֶֽתֶג</a:t>
            </a:r>
            <a:endParaRPr lang="he-IL" sz="2800" dirty="0" smtClean="0">
              <a:latin typeface="SBL Hebrew" panose="02000000000000000000" pitchFamily="2" charset="-79"/>
              <a:cs typeface="SBL Hebrew" panose="02000000000000000000" pitchFamily="2" charset="-79"/>
            </a:endParaRPr>
          </a:p>
          <a:p>
            <a:endParaRPr lang="he-IL" sz="2800" dirty="0" smtClean="0">
              <a:latin typeface="SBL Hebrew" panose="02000000000000000000" pitchFamily="2" charset="-79"/>
              <a:cs typeface="SBL Hebrew" panose="02000000000000000000" pitchFamily="2" charset="-79"/>
            </a:endParaRPr>
          </a:p>
          <a:p>
            <a:r>
              <a:rPr lang="he-IL" sz="1050" dirty="0" smtClean="0">
                <a:latin typeface="SBL Hebrew" panose="02000000000000000000" pitchFamily="2" charset="-79"/>
                <a:cs typeface="SBL Hebrew" panose="02000000000000000000" pitchFamily="2" charset="-79"/>
              </a:rPr>
              <a:t>הבחירה בין הטעמים בשורה מסויימת נעשית לפי חוקיות מורכ</a:t>
            </a:r>
            <a:r>
              <a:rPr lang="he-IL" sz="1050" dirty="0">
                <a:latin typeface="SBL Hebrew" panose="02000000000000000000" pitchFamily="2" charset="-79"/>
                <a:cs typeface="SBL Hebrew" panose="02000000000000000000" pitchFamily="2" charset="-79"/>
              </a:rPr>
              <a:t>ב</a:t>
            </a:r>
            <a:r>
              <a:rPr lang="he-IL" sz="1050" dirty="0" smtClean="0">
                <a:latin typeface="SBL Hebrew" panose="02000000000000000000" pitchFamily="2" charset="-79"/>
                <a:cs typeface="SBL Hebrew" panose="02000000000000000000" pitchFamily="2" charset="-79"/>
              </a:rPr>
              <a:t>ת. </a:t>
            </a:r>
            <a:r>
              <a:rPr lang="he-IL" sz="1050" dirty="0">
                <a:latin typeface="SBL Hebrew" panose="02000000000000000000" pitchFamily="2" charset="-79"/>
                <a:cs typeface="SBL Hebrew" panose="02000000000000000000" pitchFamily="2" charset="-79"/>
              </a:rPr>
              <a:t>למשל: </a:t>
            </a:r>
            <a:r>
              <a:rPr lang="he-IL" sz="1050" dirty="0" err="1">
                <a:latin typeface="SBL Hebrew" panose="02000000000000000000" pitchFamily="2" charset="-79"/>
                <a:cs typeface="SBL Hebrew" panose="02000000000000000000" pitchFamily="2" charset="-79"/>
              </a:rPr>
              <a:t>פשטא</a:t>
            </a:r>
            <a:r>
              <a:rPr lang="he-IL" sz="1050" dirty="0">
                <a:latin typeface="SBL Hebrew" panose="02000000000000000000" pitchFamily="2" charset="-79"/>
                <a:cs typeface="SBL Hebrew" panose="02000000000000000000" pitchFamily="2" charset="-79"/>
              </a:rPr>
              <a:t> בראש הרכב, שטעמו מלעיל, מוחלף </a:t>
            </a:r>
            <a:r>
              <a:rPr lang="he-IL" sz="1050" dirty="0" smtClean="0">
                <a:latin typeface="SBL Hebrew" panose="02000000000000000000" pitchFamily="2" charset="-79"/>
                <a:cs typeface="SBL Hebrew" panose="02000000000000000000" pitchFamily="2" charset="-79"/>
              </a:rPr>
              <a:t>ביתיב, מלך </a:t>
            </a:r>
            <a:r>
              <a:rPr lang="he-IL" sz="1050" dirty="0">
                <a:latin typeface="SBL Hebrew" panose="02000000000000000000" pitchFamily="2" charset="-79"/>
                <a:cs typeface="SBL Hebrew" panose="02000000000000000000" pitchFamily="2" charset="-79"/>
              </a:rPr>
              <a:t>בן מילה אחת בראש פסוק, מוחלף </a:t>
            </a:r>
            <a:r>
              <a:rPr lang="he-IL" sz="1050" dirty="0" smtClean="0">
                <a:latin typeface="SBL Hebrew" panose="02000000000000000000" pitchFamily="2" charset="-79"/>
                <a:cs typeface="SBL Hebrew" panose="02000000000000000000" pitchFamily="2" charset="-79"/>
              </a:rPr>
              <a:t>בשלשלת</a:t>
            </a:r>
            <a:r>
              <a:rPr lang="he-IL" sz="1050" dirty="0">
                <a:latin typeface="SBL Hebrew" panose="02000000000000000000" pitchFamily="2" charset="-79"/>
                <a:cs typeface="SBL Hebrew" panose="02000000000000000000" pitchFamily="2" charset="-79"/>
              </a:rPr>
              <a:t>, גרש ללא </a:t>
            </a:r>
            <a:r>
              <a:rPr lang="he-IL" sz="1050" dirty="0" err="1">
                <a:latin typeface="SBL Hebrew" panose="02000000000000000000" pitchFamily="2" charset="-79"/>
                <a:cs typeface="SBL Hebrew" panose="02000000000000000000" pitchFamily="2" charset="-79"/>
              </a:rPr>
              <a:t>קדמא</a:t>
            </a:r>
            <a:r>
              <a:rPr lang="he-IL" sz="1050" dirty="0">
                <a:latin typeface="SBL Hebrew" panose="02000000000000000000" pitchFamily="2" charset="-79"/>
                <a:cs typeface="SBL Hebrew" panose="02000000000000000000" pitchFamily="2" charset="-79"/>
              </a:rPr>
              <a:t> לפניו, שטעמו מלרע, מוחלף </a:t>
            </a:r>
            <a:r>
              <a:rPr lang="he-IL" sz="1050" dirty="0" smtClean="0">
                <a:latin typeface="SBL Hebrew" panose="02000000000000000000" pitchFamily="2" charset="-79"/>
                <a:cs typeface="SBL Hebrew" panose="02000000000000000000" pitchFamily="2" charset="-79"/>
              </a:rPr>
              <a:t>בגרשיים וכו'</a:t>
            </a:r>
            <a:endParaRPr lang="he-IL" sz="1050" dirty="0">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419656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פיסוק</a:t>
            </a:r>
            <a:endParaRPr lang="he-IL" b="1" dirty="0"/>
          </a:p>
        </p:txBody>
      </p:sp>
      <p:sp>
        <p:nvSpPr>
          <p:cNvPr id="4" name="מלבן 3"/>
          <p:cNvSpPr/>
          <p:nvPr/>
        </p:nvSpPr>
        <p:spPr>
          <a:xfrm>
            <a:off x="531845" y="1063070"/>
            <a:ext cx="11485984" cy="2246769"/>
          </a:xfrm>
          <a:prstGeom prst="rect">
            <a:avLst/>
          </a:prstGeom>
        </p:spPr>
        <p:txBody>
          <a:bodyPr wrap="square">
            <a:spAutoFit/>
          </a:bodyPr>
          <a:lstStyle/>
          <a:p>
            <a:r>
              <a:rPr lang="he-IL" sz="2800" b="1" dirty="0" smtClean="0">
                <a:solidFill>
                  <a:srgbClr val="FFC000"/>
                </a:solidFill>
                <a:latin typeface="David" panose="020E0502060401010101" pitchFamily="34" charset="-79"/>
                <a:cs typeface="David" panose="020E0502060401010101" pitchFamily="34" charset="-79"/>
              </a:rPr>
              <a:t>משרתים נפוצים:</a:t>
            </a:r>
            <a:endParaRPr lang="he-IL" sz="2800" dirty="0" smtClean="0">
              <a:latin typeface="David" panose="020E0502060401010101" pitchFamily="34" charset="-79"/>
              <a:cs typeface="David" panose="020E0502060401010101" pitchFamily="34" charset="-79"/>
            </a:endParaRPr>
          </a:p>
          <a:p>
            <a:r>
              <a:rPr lang="he-IL" sz="2800" dirty="0" err="1">
                <a:latin typeface="SBL Hebrew" panose="02000000000000000000" pitchFamily="2" charset="-79"/>
                <a:cs typeface="SBL Hebrew" panose="02000000000000000000" pitchFamily="2" charset="-79"/>
              </a:rPr>
              <a:t>מֵרְכָ֥א</a:t>
            </a:r>
            <a:r>
              <a:rPr lang="he-IL" sz="2800" dirty="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 משרת של </a:t>
            </a:r>
            <a:r>
              <a:rPr lang="he-IL" sz="2800" dirty="0">
                <a:solidFill>
                  <a:srgbClr val="00B050"/>
                </a:solidFill>
                <a:latin typeface="SBL Hebrew" panose="02000000000000000000" pitchFamily="2" charset="-79"/>
                <a:cs typeface="SBL Hebrew" panose="02000000000000000000" pitchFamily="2" charset="-79"/>
              </a:rPr>
              <a:t>טִפְּחָ֖א</a:t>
            </a:r>
            <a:r>
              <a:rPr lang="he-IL" sz="2800" dirty="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a:t>
            </a:r>
            <a:r>
              <a:rPr lang="he-IL" sz="2800" dirty="0" smtClean="0">
                <a:solidFill>
                  <a:srgbClr val="0070C0"/>
                </a:solidFill>
                <a:latin typeface="SBL Hebrew" panose="02000000000000000000" pitchFamily="2" charset="-79"/>
                <a:cs typeface="SBL Hebrew" panose="02000000000000000000" pitchFamily="2" charset="-79"/>
              </a:rPr>
              <a:t>תְּבִ֛יר </a:t>
            </a:r>
            <a:r>
              <a:rPr lang="he-IL" sz="2800" dirty="0" smtClean="0">
                <a:latin typeface="SBL Hebrew" panose="02000000000000000000" pitchFamily="2" charset="-79"/>
                <a:cs typeface="SBL Hebrew" panose="02000000000000000000" pitchFamily="2" charset="-79"/>
              </a:rPr>
              <a:t>ו</a:t>
            </a:r>
            <a:r>
              <a:rPr lang="he-IL" sz="2800" dirty="0" smtClean="0">
                <a:solidFill>
                  <a:srgbClr val="FF0000"/>
                </a:solidFill>
                <a:latin typeface="SBL Hebrew" panose="02000000000000000000" pitchFamily="2" charset="-79"/>
                <a:cs typeface="SBL Hebrew" panose="02000000000000000000" pitchFamily="2" charset="-79"/>
              </a:rPr>
              <a:t>סוֹף-פָּסֽוּק </a:t>
            </a:r>
          </a:p>
          <a:p>
            <a:r>
              <a:rPr lang="he-IL" sz="2800" dirty="0">
                <a:latin typeface="SBL Hebrew" panose="02000000000000000000" pitchFamily="2" charset="-79"/>
                <a:cs typeface="SBL Hebrew" panose="02000000000000000000" pitchFamily="2" charset="-79"/>
              </a:rPr>
              <a:t>מוּנַ֣ח </a:t>
            </a:r>
            <a:r>
              <a:rPr lang="he-IL" sz="2800" dirty="0" smtClean="0">
                <a:latin typeface="SBL Hebrew" panose="02000000000000000000" pitchFamily="2" charset="-79"/>
                <a:cs typeface="SBL Hebrew" panose="02000000000000000000" pitchFamily="2" charset="-79"/>
              </a:rPr>
              <a:t>- </a:t>
            </a:r>
            <a:r>
              <a:rPr lang="he-IL" sz="2800" dirty="0">
                <a:latin typeface="SBL Hebrew" panose="02000000000000000000" pitchFamily="2" charset="-79"/>
                <a:cs typeface="SBL Hebrew" panose="02000000000000000000" pitchFamily="2" charset="-79"/>
              </a:rPr>
              <a:t>משרת של </a:t>
            </a:r>
            <a:r>
              <a:rPr lang="he-IL" sz="2800" dirty="0" smtClean="0">
                <a:solidFill>
                  <a:srgbClr val="00B050"/>
                </a:solidFill>
                <a:latin typeface="SBL Hebrew" panose="02000000000000000000" pitchFamily="2" charset="-79"/>
                <a:cs typeface="SBL Hebrew" panose="02000000000000000000" pitchFamily="2" charset="-79"/>
              </a:rPr>
              <a:t>זָקֵף</a:t>
            </a:r>
            <a:r>
              <a:rPr lang="he-IL" sz="2800" b="0" dirty="0" smtClean="0">
                <a:effectLst/>
                <a:latin typeface="SBL Hebrew" panose="02000000000000000000" pitchFamily="2" charset="-79"/>
                <a:cs typeface="SBL Hebrew" panose="02000000000000000000" pitchFamily="2" charset="-79"/>
              </a:rPr>
              <a:t> ו</a:t>
            </a:r>
            <a:r>
              <a:rPr lang="he-IL" sz="2800" dirty="0" smtClean="0">
                <a:solidFill>
                  <a:srgbClr val="FF0000"/>
                </a:solidFill>
                <a:latin typeface="SBL Hebrew" panose="02000000000000000000" pitchFamily="2" charset="-79"/>
                <a:cs typeface="SBL Hebrew" panose="02000000000000000000" pitchFamily="2" charset="-79"/>
              </a:rPr>
              <a:t>אֶתְנַחְתָּ֑א</a:t>
            </a:r>
            <a:endParaRPr lang="he-IL" sz="2800" dirty="0" smtClean="0">
              <a:latin typeface="SBL Hebrew" panose="02000000000000000000" pitchFamily="2" charset="-79"/>
              <a:cs typeface="SBL Hebrew" panose="02000000000000000000" pitchFamily="2" charset="-79"/>
            </a:endParaRPr>
          </a:p>
          <a:p>
            <a:r>
              <a:rPr lang="he-IL" sz="2800" dirty="0">
                <a:latin typeface="SBL Hebrew" panose="02000000000000000000" pitchFamily="2" charset="-79"/>
                <a:cs typeface="SBL Hebrew" panose="02000000000000000000" pitchFamily="2" charset="-79"/>
              </a:rPr>
              <a:t>מַהְפַּ֤ך </a:t>
            </a:r>
            <a:r>
              <a:rPr lang="he-IL" sz="2800" dirty="0" smtClean="0">
                <a:latin typeface="SBL Hebrew" panose="02000000000000000000" pitchFamily="2" charset="-79"/>
                <a:cs typeface="SBL Hebrew" panose="02000000000000000000" pitchFamily="2" charset="-79"/>
              </a:rPr>
              <a:t>- משרת </a:t>
            </a:r>
            <a:r>
              <a:rPr lang="he-IL" sz="2800" dirty="0">
                <a:latin typeface="SBL Hebrew" panose="02000000000000000000" pitchFamily="2" charset="-79"/>
                <a:cs typeface="SBL Hebrew" panose="02000000000000000000" pitchFamily="2" charset="-79"/>
              </a:rPr>
              <a:t>של </a:t>
            </a:r>
            <a:r>
              <a:rPr lang="he-IL" sz="2800" dirty="0" err="1" smtClean="0">
                <a:solidFill>
                  <a:srgbClr val="0070C0"/>
                </a:solidFill>
                <a:latin typeface="SBL Hebrew" panose="02000000000000000000" pitchFamily="2" charset="-79"/>
                <a:cs typeface="SBL Hebrew" panose="02000000000000000000" pitchFamily="2" charset="-79"/>
              </a:rPr>
              <a:t>פַּשְׁטָא</a:t>
            </a:r>
            <a:r>
              <a:rPr lang="he-IL" sz="2800" dirty="0" smtClean="0">
                <a:solidFill>
                  <a:srgbClr val="0070C0"/>
                </a:solidFill>
                <a:latin typeface="SBL Hebrew" panose="02000000000000000000" pitchFamily="2" charset="-79"/>
                <a:cs typeface="SBL Hebrew" panose="02000000000000000000" pitchFamily="2" charset="-79"/>
              </a:rPr>
              <a:t>֙ </a:t>
            </a:r>
            <a:r>
              <a:rPr lang="he-IL" dirty="0" smtClean="0">
                <a:latin typeface="SBL Hebrew" panose="02000000000000000000" pitchFamily="2" charset="-79"/>
                <a:cs typeface="SBL Hebrew" panose="02000000000000000000" pitchFamily="2" charset="-79"/>
              </a:rPr>
              <a:t>(שהוא בעצמו "מפסיק קטן" לפני </a:t>
            </a:r>
            <a:r>
              <a:rPr lang="he-IL" dirty="0">
                <a:solidFill>
                  <a:srgbClr val="00B050"/>
                </a:solidFill>
                <a:latin typeface="SBL Hebrew" panose="02000000000000000000" pitchFamily="2" charset="-79"/>
                <a:cs typeface="SBL Hebrew" panose="02000000000000000000" pitchFamily="2" charset="-79"/>
              </a:rPr>
              <a:t>קָטֹ֔ן</a:t>
            </a:r>
            <a:r>
              <a:rPr lang="he-IL" dirty="0" smtClean="0">
                <a:latin typeface="SBL Hebrew" panose="02000000000000000000" pitchFamily="2" charset="-79"/>
                <a:cs typeface="SBL Hebrew" panose="02000000000000000000" pitchFamily="2" charset="-79"/>
              </a:rPr>
              <a:t>)</a:t>
            </a:r>
          </a:p>
          <a:p>
            <a:r>
              <a:rPr lang="he-IL" sz="2800" dirty="0" err="1" smtClean="0">
                <a:latin typeface="SBL Hebrew" panose="02000000000000000000" pitchFamily="2" charset="-79"/>
                <a:cs typeface="SBL Hebrew" panose="02000000000000000000" pitchFamily="2" charset="-79"/>
              </a:rPr>
              <a:t>דַּרְגָּ֧א</a:t>
            </a:r>
            <a:r>
              <a:rPr lang="he-IL" sz="2800" dirty="0" smtClean="0">
                <a:latin typeface="SBL Hebrew" panose="02000000000000000000" pitchFamily="2" charset="-79"/>
                <a:cs typeface="SBL Hebrew" panose="02000000000000000000" pitchFamily="2" charset="-79"/>
              </a:rPr>
              <a:t> </a:t>
            </a:r>
            <a:r>
              <a:rPr lang="he-IL" sz="2800" dirty="0">
                <a:latin typeface="SBL Hebrew" panose="02000000000000000000" pitchFamily="2" charset="-79"/>
                <a:cs typeface="SBL Hebrew" panose="02000000000000000000" pitchFamily="2" charset="-79"/>
              </a:rPr>
              <a:t>- </a:t>
            </a:r>
            <a:r>
              <a:rPr lang="he-IL" sz="2800" dirty="0" smtClean="0">
                <a:latin typeface="SBL Hebrew" panose="02000000000000000000" pitchFamily="2" charset="-79"/>
                <a:cs typeface="SBL Hebrew" panose="02000000000000000000" pitchFamily="2" charset="-79"/>
              </a:rPr>
              <a:t>משרת של </a:t>
            </a:r>
            <a:r>
              <a:rPr lang="he-IL" sz="2800" dirty="0" smtClean="0">
                <a:solidFill>
                  <a:srgbClr val="0070C0"/>
                </a:solidFill>
                <a:latin typeface="SBL Hebrew" panose="02000000000000000000" pitchFamily="2" charset="-79"/>
                <a:cs typeface="SBL Hebrew" panose="02000000000000000000" pitchFamily="2" charset="-79"/>
              </a:rPr>
              <a:t>תְּבִ֛יר </a:t>
            </a:r>
            <a:r>
              <a:rPr lang="he-IL" dirty="0">
                <a:latin typeface="SBL Hebrew" panose="02000000000000000000" pitchFamily="2" charset="-79"/>
                <a:cs typeface="SBL Hebrew" panose="02000000000000000000" pitchFamily="2" charset="-79"/>
              </a:rPr>
              <a:t>(שהוא </a:t>
            </a:r>
            <a:r>
              <a:rPr lang="he-IL" dirty="0" smtClean="0">
                <a:latin typeface="SBL Hebrew" panose="02000000000000000000" pitchFamily="2" charset="-79"/>
                <a:cs typeface="SBL Hebrew" panose="02000000000000000000" pitchFamily="2" charset="-79"/>
              </a:rPr>
              <a:t>בעצמו </a:t>
            </a:r>
            <a:r>
              <a:rPr lang="he-IL" dirty="0">
                <a:latin typeface="SBL Hebrew" panose="02000000000000000000" pitchFamily="2" charset="-79"/>
                <a:cs typeface="SBL Hebrew" panose="02000000000000000000" pitchFamily="2" charset="-79"/>
              </a:rPr>
              <a:t>"מפסיק קטן" לפני </a:t>
            </a:r>
            <a:r>
              <a:rPr lang="he-IL" dirty="0" smtClean="0">
                <a:solidFill>
                  <a:srgbClr val="00B050"/>
                </a:solidFill>
                <a:latin typeface="SBL Hebrew" panose="02000000000000000000" pitchFamily="2" charset="-79"/>
                <a:cs typeface="SBL Hebrew" panose="02000000000000000000" pitchFamily="2" charset="-79"/>
              </a:rPr>
              <a:t>טִפְּחָ֖א</a:t>
            </a:r>
            <a:r>
              <a:rPr lang="he-IL" dirty="0" smtClean="0">
                <a:latin typeface="SBL Hebrew" panose="02000000000000000000" pitchFamily="2" charset="-79"/>
                <a:cs typeface="SBL Hebrew" panose="02000000000000000000" pitchFamily="2" charset="-79"/>
              </a:rPr>
              <a:t>)</a:t>
            </a:r>
            <a:endParaRPr lang="he-IL" dirty="0" smtClean="0">
              <a:solidFill>
                <a:srgbClr val="0070C0"/>
              </a:solidFill>
              <a:latin typeface="SBL Hebrew" panose="02000000000000000000" pitchFamily="2" charset="-79"/>
              <a:cs typeface="SBL Hebrew" panose="02000000000000000000" pitchFamily="2" charset="-79"/>
            </a:endParaRPr>
          </a:p>
        </p:txBody>
      </p:sp>
    </p:spTree>
    <p:extLst>
      <p:ext uri="{BB962C8B-B14F-4D97-AF65-F5344CB8AC3E}">
        <p14:creationId xmlns:p14="http://schemas.microsoft.com/office/powerpoint/2010/main" val="2077665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דוגמא</a:t>
            </a:r>
            <a:endParaRPr lang="he-IL" b="1" dirty="0"/>
          </a:p>
        </p:txBody>
      </p:sp>
      <p:sp>
        <p:nvSpPr>
          <p:cNvPr id="4" name="מלבן 3"/>
          <p:cNvSpPr/>
          <p:nvPr/>
        </p:nvSpPr>
        <p:spPr>
          <a:xfrm>
            <a:off x="2461846" y="3214137"/>
            <a:ext cx="9042766" cy="1508105"/>
          </a:xfrm>
          <a:prstGeom prst="rect">
            <a:avLst/>
          </a:prstGeom>
        </p:spPr>
        <p:txBody>
          <a:bodyPr wrap="square">
            <a:spAutoFit/>
          </a:bodyPr>
          <a:lstStyle/>
          <a:p>
            <a:pPr algn="just" fontAlgn="base"/>
            <a:r>
              <a:rPr lang="he-IL" sz="4600" dirty="0">
                <a:latin typeface="SBL Hebrew" panose="02000000000000000000" pitchFamily="2" charset="-79"/>
                <a:cs typeface="SBL Hebrew" panose="02000000000000000000" pitchFamily="2" charset="-79"/>
              </a:rPr>
              <a:t>חֹפֵר </a:t>
            </a:r>
            <a:r>
              <a:rPr lang="he-IL" sz="4600" dirty="0" err="1">
                <a:latin typeface="SBL Hebrew" panose="02000000000000000000" pitchFamily="2" charset="-79"/>
                <a:cs typeface="SBL Hebrew" panose="02000000000000000000" pitchFamily="2" charset="-79"/>
              </a:rPr>
              <a:t>גּוּמָּץ</a:t>
            </a:r>
            <a:r>
              <a:rPr lang="he-IL" sz="4600" dirty="0">
                <a:latin typeface="SBL Hebrew" panose="02000000000000000000" pitchFamily="2" charset="-79"/>
                <a:cs typeface="SBL Hebrew" panose="02000000000000000000" pitchFamily="2" charset="-79"/>
              </a:rPr>
              <a:t> בּוֹ </a:t>
            </a:r>
            <a:r>
              <a:rPr lang="he-IL" sz="4600" dirty="0" err="1">
                <a:latin typeface="SBL Hebrew" panose="02000000000000000000" pitchFamily="2" charset="-79"/>
                <a:cs typeface="SBL Hebrew" panose="02000000000000000000" pitchFamily="2" charset="-79"/>
              </a:rPr>
              <a:t>יִפּוֹל</a:t>
            </a:r>
            <a:r>
              <a:rPr lang="he-IL" sz="4600" dirty="0">
                <a:latin typeface="SBL Hebrew" panose="02000000000000000000" pitchFamily="2" charset="-79"/>
                <a:cs typeface="SBL Hebrew" panose="02000000000000000000" pitchFamily="2" charset="-79"/>
              </a:rPr>
              <a:t> וּפֹרֵץ גָּדֵר יִשְּׁכֶנּוּ נָחָשׁ</a:t>
            </a:r>
          </a:p>
          <a:p>
            <a:pPr algn="just" fontAlgn="base"/>
            <a:r>
              <a:rPr lang="he-IL" sz="4600" dirty="0">
                <a:solidFill>
                  <a:srgbClr val="FFC000"/>
                </a:solidFill>
                <a:latin typeface="SBL Hebrew" panose="02000000000000000000" pitchFamily="2" charset="-79"/>
                <a:cs typeface="SBL Hebrew" panose="02000000000000000000" pitchFamily="2" charset="-79"/>
              </a:rPr>
              <a:t>חֹפֵ֥ר</a:t>
            </a:r>
            <a:r>
              <a:rPr lang="he-IL" sz="4600" dirty="0">
                <a:latin typeface="SBL Hebrew" panose="02000000000000000000" pitchFamily="2" charset="-79"/>
                <a:cs typeface="SBL Hebrew" panose="02000000000000000000" pitchFamily="2" charset="-79"/>
              </a:rPr>
              <a:t> </a:t>
            </a:r>
            <a:r>
              <a:rPr lang="he-IL" sz="4600" dirty="0" err="1">
                <a:solidFill>
                  <a:srgbClr val="00B050"/>
                </a:solidFill>
                <a:latin typeface="SBL Hebrew" panose="02000000000000000000" pitchFamily="2" charset="-79"/>
                <a:cs typeface="SBL Hebrew" panose="02000000000000000000" pitchFamily="2" charset="-79"/>
              </a:rPr>
              <a:t>גּוּמָּ֖ץ</a:t>
            </a:r>
            <a:r>
              <a:rPr lang="he-IL" sz="4600" dirty="0">
                <a:solidFill>
                  <a:srgbClr val="00B050"/>
                </a:solidFill>
                <a:latin typeface="SBL Hebrew" panose="02000000000000000000" pitchFamily="2" charset="-79"/>
                <a:cs typeface="SBL Hebrew" panose="02000000000000000000" pitchFamily="2" charset="-79"/>
              </a:rPr>
              <a:t> </a:t>
            </a:r>
            <a:r>
              <a:rPr lang="he-IL" sz="4600" dirty="0">
                <a:solidFill>
                  <a:srgbClr val="FFC000"/>
                </a:solidFill>
                <a:latin typeface="SBL Hebrew" panose="02000000000000000000" pitchFamily="2" charset="-79"/>
                <a:cs typeface="SBL Hebrew" panose="02000000000000000000" pitchFamily="2" charset="-79"/>
              </a:rPr>
              <a:t>בּ֣וֹ</a:t>
            </a:r>
            <a:r>
              <a:rPr lang="he-IL" sz="4600" dirty="0">
                <a:latin typeface="SBL Hebrew" panose="02000000000000000000" pitchFamily="2" charset="-79"/>
                <a:cs typeface="SBL Hebrew" panose="02000000000000000000" pitchFamily="2" charset="-79"/>
              </a:rPr>
              <a:t> </a:t>
            </a:r>
            <a:r>
              <a:rPr lang="he-IL" sz="4600" dirty="0" err="1">
                <a:solidFill>
                  <a:srgbClr val="FF0000"/>
                </a:solidFill>
                <a:latin typeface="SBL Hebrew" panose="02000000000000000000" pitchFamily="2" charset="-79"/>
                <a:cs typeface="SBL Hebrew" panose="02000000000000000000" pitchFamily="2" charset="-79"/>
              </a:rPr>
              <a:t>יִפּ֑וֹל</a:t>
            </a:r>
            <a:r>
              <a:rPr lang="he-IL" sz="4600" dirty="0">
                <a:solidFill>
                  <a:srgbClr val="FF0000"/>
                </a:solidFill>
                <a:latin typeface="SBL Hebrew" panose="02000000000000000000" pitchFamily="2" charset="-79"/>
                <a:cs typeface="SBL Hebrew" panose="02000000000000000000" pitchFamily="2" charset="-79"/>
              </a:rPr>
              <a:t> </a:t>
            </a:r>
            <a:r>
              <a:rPr lang="he-IL" sz="4600" dirty="0">
                <a:solidFill>
                  <a:srgbClr val="FFC000"/>
                </a:solidFill>
                <a:latin typeface="SBL Hebrew" panose="02000000000000000000" pitchFamily="2" charset="-79"/>
                <a:cs typeface="SBL Hebrew" panose="02000000000000000000" pitchFamily="2" charset="-79"/>
              </a:rPr>
              <a:t>וּפֹרֵ֥ץ</a:t>
            </a:r>
            <a:r>
              <a:rPr lang="he-IL" sz="4600" dirty="0">
                <a:latin typeface="SBL Hebrew" panose="02000000000000000000" pitchFamily="2" charset="-79"/>
                <a:cs typeface="SBL Hebrew" panose="02000000000000000000" pitchFamily="2" charset="-79"/>
              </a:rPr>
              <a:t> </a:t>
            </a:r>
            <a:r>
              <a:rPr lang="he-IL" sz="4600" dirty="0">
                <a:solidFill>
                  <a:srgbClr val="00B050"/>
                </a:solidFill>
                <a:latin typeface="SBL Hebrew" panose="02000000000000000000" pitchFamily="2" charset="-79"/>
                <a:cs typeface="SBL Hebrew" panose="02000000000000000000" pitchFamily="2" charset="-79"/>
              </a:rPr>
              <a:t>גָּדֵ֖ר</a:t>
            </a:r>
            <a:r>
              <a:rPr lang="he-IL" sz="4600" dirty="0">
                <a:latin typeface="SBL Hebrew" panose="02000000000000000000" pitchFamily="2" charset="-79"/>
                <a:cs typeface="SBL Hebrew" panose="02000000000000000000" pitchFamily="2" charset="-79"/>
              </a:rPr>
              <a:t> </a:t>
            </a:r>
            <a:r>
              <a:rPr lang="he-IL" sz="4600" dirty="0">
                <a:solidFill>
                  <a:srgbClr val="FFC000"/>
                </a:solidFill>
                <a:latin typeface="SBL Hebrew" panose="02000000000000000000" pitchFamily="2" charset="-79"/>
                <a:cs typeface="SBL Hebrew" panose="02000000000000000000" pitchFamily="2" charset="-79"/>
              </a:rPr>
              <a:t>יִשְּׁכֶ֥נּוּ</a:t>
            </a:r>
            <a:r>
              <a:rPr lang="he-IL" sz="4600" dirty="0">
                <a:latin typeface="SBL Hebrew" panose="02000000000000000000" pitchFamily="2" charset="-79"/>
                <a:cs typeface="SBL Hebrew" panose="02000000000000000000" pitchFamily="2" charset="-79"/>
              </a:rPr>
              <a:t> </a:t>
            </a:r>
            <a:r>
              <a:rPr lang="he-IL" sz="4600" dirty="0">
                <a:solidFill>
                  <a:srgbClr val="FF0000"/>
                </a:solidFill>
                <a:latin typeface="SBL Hebrew" panose="02000000000000000000" pitchFamily="2" charset="-79"/>
                <a:cs typeface="SBL Hebrew" panose="02000000000000000000" pitchFamily="2" charset="-79"/>
              </a:rPr>
              <a:t>נָחָֽשׁ</a:t>
            </a:r>
          </a:p>
        </p:txBody>
      </p:sp>
      <p:sp>
        <p:nvSpPr>
          <p:cNvPr id="3" name="סוגר מרובע שמאלי 2"/>
          <p:cNvSpPr/>
          <p:nvPr/>
        </p:nvSpPr>
        <p:spPr>
          <a:xfrm rot="5400000">
            <a:off x="8995787" y="886765"/>
            <a:ext cx="1024932" cy="373296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סוגר מרובע שמאלי 4"/>
          <p:cNvSpPr/>
          <p:nvPr/>
        </p:nvSpPr>
        <p:spPr>
          <a:xfrm rot="5400000">
            <a:off x="4925846" y="655297"/>
            <a:ext cx="1024932" cy="4195906"/>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סוגר מרובע שמאלי 5"/>
          <p:cNvSpPr/>
          <p:nvPr/>
        </p:nvSpPr>
        <p:spPr>
          <a:xfrm rot="5400000">
            <a:off x="6279886" y="2019388"/>
            <a:ext cx="593521" cy="1919236"/>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10027922" y="1928953"/>
            <a:ext cx="593521" cy="2100108"/>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Tree>
    <p:extLst>
      <p:ext uri="{BB962C8B-B14F-4D97-AF65-F5344CB8AC3E}">
        <p14:creationId xmlns:p14="http://schemas.microsoft.com/office/powerpoint/2010/main" val="302763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92925" y="206096"/>
            <a:ext cx="8911687" cy="926018"/>
          </a:xfrm>
        </p:spPr>
        <p:txBody>
          <a:bodyPr/>
          <a:lstStyle/>
          <a:p>
            <a:pPr algn="r"/>
            <a:r>
              <a:rPr lang="he-IL" b="1" dirty="0" smtClean="0"/>
              <a:t>תרגיל</a:t>
            </a:r>
            <a:endParaRPr lang="he-IL" b="1" dirty="0"/>
          </a:p>
        </p:txBody>
      </p:sp>
      <p:sp>
        <p:nvSpPr>
          <p:cNvPr id="4" name="מלבן 3"/>
          <p:cNvSpPr/>
          <p:nvPr/>
        </p:nvSpPr>
        <p:spPr>
          <a:xfrm>
            <a:off x="1772816" y="3214137"/>
            <a:ext cx="9731796" cy="1200329"/>
          </a:xfrm>
          <a:prstGeom prst="rect">
            <a:avLst/>
          </a:prstGeom>
        </p:spPr>
        <p:txBody>
          <a:bodyPr wrap="square">
            <a:spAutoFit/>
          </a:bodyPr>
          <a:lstStyle/>
          <a:p>
            <a:pPr algn="just" fontAlgn="base"/>
            <a:r>
              <a:rPr lang="he-IL" sz="3600" dirty="0">
                <a:latin typeface="SBL Hebrew" panose="02000000000000000000" pitchFamily="2" charset="-79"/>
                <a:cs typeface="SBL Hebrew" panose="02000000000000000000" pitchFamily="2" charset="-79"/>
              </a:rPr>
              <a:t>וַיִּקְרָא צְפַנְיָה הַכֹּהֵן </a:t>
            </a:r>
            <a:r>
              <a:rPr lang="he-IL" sz="3600" dirty="0" err="1" smtClean="0">
                <a:latin typeface="SBL Hebrew" panose="02000000000000000000" pitchFamily="2" charset="-79"/>
                <a:cs typeface="SBL Hebrew" panose="02000000000000000000" pitchFamily="2" charset="-79"/>
              </a:rPr>
              <a:t>אֶת</a:t>
            </a:r>
            <a:r>
              <a:rPr lang="he-IL" sz="3600" dirty="0" err="1">
                <a:latin typeface="SBL Hebrew" panose="02000000000000000000" pitchFamily="2" charset="-79"/>
                <a:cs typeface="SBL Hebrew" panose="02000000000000000000" pitchFamily="2" charset="-79"/>
              </a:rPr>
              <a:t>־</a:t>
            </a:r>
            <a:r>
              <a:rPr lang="he-IL" sz="3600" dirty="0" err="1" smtClean="0">
                <a:latin typeface="SBL Hebrew" panose="02000000000000000000" pitchFamily="2" charset="-79"/>
                <a:cs typeface="SBL Hebrew" panose="02000000000000000000" pitchFamily="2" charset="-79"/>
              </a:rPr>
              <a:t>הַסֵּפֶר</a:t>
            </a:r>
            <a:r>
              <a:rPr lang="he-IL" sz="3600" dirty="0" smtClean="0">
                <a:latin typeface="SBL Hebrew" panose="02000000000000000000" pitchFamily="2" charset="-79"/>
                <a:cs typeface="SBL Hebrew" panose="02000000000000000000" pitchFamily="2" charset="-79"/>
              </a:rPr>
              <a:t> </a:t>
            </a:r>
            <a:r>
              <a:rPr lang="he-IL" sz="3600" dirty="0">
                <a:latin typeface="SBL Hebrew" panose="02000000000000000000" pitchFamily="2" charset="-79"/>
                <a:cs typeface="SBL Hebrew" panose="02000000000000000000" pitchFamily="2" charset="-79"/>
              </a:rPr>
              <a:t>הַזֶּה בְּאָזְנֵי יִרְמְיָהוּ הַנָּבִיא</a:t>
            </a:r>
          </a:p>
          <a:p>
            <a:pPr algn="just" fontAlgn="base"/>
            <a:r>
              <a:rPr lang="he-IL" sz="3600" dirty="0">
                <a:solidFill>
                  <a:srgbClr val="0070C0"/>
                </a:solidFill>
                <a:latin typeface="SBL Hebrew" panose="02000000000000000000" pitchFamily="2" charset="-79"/>
                <a:cs typeface="SBL Hebrew" panose="02000000000000000000" pitchFamily="2" charset="-79"/>
              </a:rPr>
              <a:t>וַיִּקְרָ֛א</a:t>
            </a:r>
            <a:r>
              <a:rPr lang="he-IL" sz="3600" dirty="0">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צְפַנְיָ֥ה</a:t>
            </a:r>
            <a:r>
              <a:rPr lang="he-IL" sz="3600" dirty="0">
                <a:latin typeface="SBL Hebrew" panose="02000000000000000000" pitchFamily="2" charset="-79"/>
                <a:cs typeface="SBL Hebrew" panose="02000000000000000000" pitchFamily="2" charset="-79"/>
              </a:rPr>
              <a:t> </a:t>
            </a:r>
            <a:r>
              <a:rPr lang="he-IL" sz="3600" dirty="0">
                <a:solidFill>
                  <a:srgbClr val="00B050"/>
                </a:solidFill>
                <a:latin typeface="SBL Hebrew" panose="02000000000000000000" pitchFamily="2" charset="-79"/>
                <a:cs typeface="SBL Hebrew" panose="02000000000000000000" pitchFamily="2" charset="-79"/>
              </a:rPr>
              <a:t>הַכֹּהֵ֖ן</a:t>
            </a:r>
            <a:r>
              <a:rPr lang="he-IL" sz="3600" dirty="0">
                <a:latin typeface="SBL Hebrew" panose="02000000000000000000" pitchFamily="2" charset="-79"/>
                <a:cs typeface="SBL Hebrew" panose="02000000000000000000" pitchFamily="2" charset="-79"/>
              </a:rPr>
              <a:t> </a:t>
            </a:r>
            <a:r>
              <a:rPr lang="he-IL" sz="3600" dirty="0" err="1">
                <a:solidFill>
                  <a:srgbClr val="FFC000"/>
                </a:solidFill>
                <a:latin typeface="SBL Hebrew" panose="02000000000000000000" pitchFamily="2" charset="-79"/>
                <a:cs typeface="SBL Hebrew" panose="02000000000000000000" pitchFamily="2" charset="-79"/>
              </a:rPr>
              <a:t>אֶת־הַסֵּ֣פֶר</a:t>
            </a:r>
            <a:r>
              <a:rPr lang="he-IL" sz="3600" dirty="0">
                <a:solidFill>
                  <a:srgbClr val="FFC000"/>
                </a:solidFill>
                <a:latin typeface="SBL Hebrew" panose="02000000000000000000" pitchFamily="2" charset="-79"/>
                <a:cs typeface="SBL Hebrew" panose="02000000000000000000" pitchFamily="2" charset="-79"/>
              </a:rPr>
              <a:t> </a:t>
            </a:r>
            <a:r>
              <a:rPr lang="he-IL" sz="3600" dirty="0">
                <a:solidFill>
                  <a:srgbClr val="FF0000"/>
                </a:solidFill>
                <a:latin typeface="SBL Hebrew" panose="02000000000000000000" pitchFamily="2" charset="-79"/>
                <a:cs typeface="SBL Hebrew" panose="02000000000000000000" pitchFamily="2" charset="-79"/>
              </a:rPr>
              <a:t>הַזֶּ֑ה</a:t>
            </a:r>
            <a:r>
              <a:rPr lang="he-IL" sz="3600" dirty="0">
                <a:latin typeface="SBL Hebrew" panose="02000000000000000000" pitchFamily="2" charset="-79"/>
                <a:cs typeface="SBL Hebrew" panose="02000000000000000000" pitchFamily="2" charset="-79"/>
              </a:rPr>
              <a:t> </a:t>
            </a:r>
            <a:r>
              <a:rPr lang="he-IL" sz="3600" dirty="0" err="1">
                <a:solidFill>
                  <a:srgbClr val="00B050"/>
                </a:solidFill>
                <a:latin typeface="SBL Hebrew" panose="02000000000000000000" pitchFamily="2" charset="-79"/>
                <a:cs typeface="SBL Hebrew" panose="02000000000000000000" pitchFamily="2" charset="-79"/>
              </a:rPr>
              <a:t>בְּאׇזְנֵ֖י</a:t>
            </a:r>
            <a:r>
              <a:rPr lang="he-IL" sz="3600" dirty="0">
                <a:solidFill>
                  <a:srgbClr val="00B050"/>
                </a:solidFill>
                <a:latin typeface="SBL Hebrew" panose="02000000000000000000" pitchFamily="2" charset="-79"/>
                <a:cs typeface="SBL Hebrew" panose="02000000000000000000" pitchFamily="2" charset="-79"/>
              </a:rPr>
              <a:t> </a:t>
            </a:r>
            <a:r>
              <a:rPr lang="he-IL" sz="3600" dirty="0">
                <a:solidFill>
                  <a:srgbClr val="FFC000"/>
                </a:solidFill>
                <a:latin typeface="SBL Hebrew" panose="02000000000000000000" pitchFamily="2" charset="-79"/>
                <a:cs typeface="SBL Hebrew" panose="02000000000000000000" pitchFamily="2" charset="-79"/>
              </a:rPr>
              <a:t>יִרְמְיָ֥הוּ</a:t>
            </a:r>
            <a:r>
              <a:rPr lang="he-IL" sz="3600" dirty="0">
                <a:latin typeface="SBL Hebrew" panose="02000000000000000000" pitchFamily="2" charset="-79"/>
                <a:cs typeface="SBL Hebrew" panose="02000000000000000000" pitchFamily="2" charset="-79"/>
              </a:rPr>
              <a:t> </a:t>
            </a:r>
            <a:r>
              <a:rPr lang="he-IL" sz="3600" dirty="0">
                <a:solidFill>
                  <a:srgbClr val="FF0000"/>
                </a:solidFill>
                <a:latin typeface="SBL Hebrew" panose="02000000000000000000" pitchFamily="2" charset="-79"/>
                <a:cs typeface="SBL Hebrew" panose="02000000000000000000" pitchFamily="2" charset="-79"/>
              </a:rPr>
              <a:t>הַנָּבִֽיא</a:t>
            </a:r>
          </a:p>
        </p:txBody>
      </p:sp>
      <p:sp>
        <p:nvSpPr>
          <p:cNvPr id="3" name="סוגר מרובע שמאלי 2"/>
          <p:cNvSpPr/>
          <p:nvPr/>
        </p:nvSpPr>
        <p:spPr>
          <a:xfrm rot="5400000">
            <a:off x="8123376" y="14353"/>
            <a:ext cx="1024932" cy="5477789"/>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 name="סוגר מרובע שמאלי 4"/>
          <p:cNvSpPr/>
          <p:nvPr/>
        </p:nvSpPr>
        <p:spPr>
          <a:xfrm rot="5400000">
            <a:off x="3646133" y="1098876"/>
            <a:ext cx="1024932" cy="3308744"/>
          </a:xfrm>
          <a:prstGeom prst="lef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6" name="סוגר מרובע שמאלי 5"/>
          <p:cNvSpPr/>
          <p:nvPr/>
        </p:nvSpPr>
        <p:spPr>
          <a:xfrm rot="5400000">
            <a:off x="5040349" y="2516839"/>
            <a:ext cx="593521" cy="951722"/>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7" name="סוגר מרובע שמאלי 6"/>
          <p:cNvSpPr/>
          <p:nvPr/>
        </p:nvSpPr>
        <p:spPr>
          <a:xfrm rot="5400000">
            <a:off x="9538065" y="1439096"/>
            <a:ext cx="593521" cy="3079823"/>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8" name="סוגר מרובע שמאלי 7"/>
          <p:cNvSpPr/>
          <p:nvPr/>
        </p:nvSpPr>
        <p:spPr>
          <a:xfrm rot="5400000">
            <a:off x="10675654" y="2590379"/>
            <a:ext cx="361746" cy="1036419"/>
          </a:xfrm>
          <a:prstGeom prst="leftBracket">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1" anchor="ctr"/>
          <a:lstStyle/>
          <a:p>
            <a:pPr algn="ctr" rtl="0"/>
            <a:endParaRPr lang="he-IL" dirty="0"/>
          </a:p>
        </p:txBody>
      </p:sp>
      <p:sp>
        <p:nvSpPr>
          <p:cNvPr id="9" name="הסבר מלבני מעוגל 8"/>
          <p:cNvSpPr/>
          <p:nvPr/>
        </p:nvSpPr>
        <p:spPr>
          <a:xfrm>
            <a:off x="6482894" y="4586217"/>
            <a:ext cx="1609725" cy="1314450"/>
          </a:xfrm>
          <a:prstGeom prst="wedgeRoundRectCallout">
            <a:avLst>
              <a:gd name="adj1" fmla="val 24137"/>
              <a:gd name="adj2" fmla="val -722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smtClean="0"/>
              <a:t>מקף גורם לשתי המילים להיחשב כמילה אחת</a:t>
            </a:r>
            <a:endParaRPr lang="he-IL" dirty="0"/>
          </a:p>
        </p:txBody>
      </p:sp>
    </p:spTree>
    <p:extLst>
      <p:ext uri="{BB962C8B-B14F-4D97-AF65-F5344CB8AC3E}">
        <p14:creationId xmlns:p14="http://schemas.microsoft.com/office/powerpoint/2010/main" val="231401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theme/theme1.xml><?xml version="1.0" encoding="utf-8"?>
<a:theme xmlns:a="http://schemas.openxmlformats.org/drawingml/2006/main" name="עשן מתפתל">
  <a:themeElements>
    <a:clrScheme name="עשן מתפתל">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עשן מתפתל">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עשן מתפתל">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עשן מתפתל">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5124</TotalTime>
  <Words>1778</Words>
  <Application>Microsoft Office PowerPoint</Application>
  <PresentationFormat>Widescreen</PresentationFormat>
  <Paragraphs>244</Paragraphs>
  <Slides>38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Tahoma</vt:lpstr>
      <vt:lpstr>Gisha</vt:lpstr>
      <vt:lpstr>Calibri</vt:lpstr>
      <vt:lpstr>David</vt:lpstr>
      <vt:lpstr>Wingdings 3</vt:lpstr>
      <vt:lpstr>Arial</vt:lpstr>
      <vt:lpstr>Century Gothic</vt:lpstr>
      <vt:lpstr>Narkisim</vt:lpstr>
      <vt:lpstr>SBL Hebrew</vt:lpstr>
      <vt:lpstr>עשן מתפתל</vt:lpstr>
      <vt:lpstr>טעמי המקרא</vt:lpstr>
      <vt:lpstr>הקדמה</vt:lpstr>
      <vt:lpstr>לימוד על ידי תיקון קוראים</vt:lpstr>
      <vt:lpstr>היסטוריה</vt:lpstr>
      <vt:lpstr>פיסוק</vt:lpstr>
      <vt:lpstr>פיסוק</vt:lpstr>
      <vt:lpstr>פיסוק</vt:lpstr>
      <vt:lpstr>דוגמא</vt:lpstr>
      <vt:lpstr>תרגיל</vt:lpstr>
      <vt:lpstr>"תחום שלטון"</vt:lpstr>
      <vt:lpstr>הסבר מפורט יותר</vt:lpstr>
      <vt:lpstr>תרגיל</vt:lpstr>
      <vt:lpstr>תרגיל</vt:lpstr>
      <vt:lpstr>תרגיל</vt:lpstr>
      <vt:lpstr>תרגיל הפוך</vt:lpstr>
      <vt:lpstr>"נפקא מינה לפיסוק טעמים"</vt:lpstr>
      <vt:lpstr>"נפקא מינה לפיסוק טעמים"</vt:lpstr>
      <vt:lpstr>לדעת מתי להפסיק...</vt:lpstr>
      <vt:lpstr>לדעת מתי להפסיק...</vt:lpstr>
      <vt:lpstr>פסוקים לתרגול</vt:lpstr>
      <vt:lpstr>דוגמאות להשפעה על הפרשנות</vt:lpstr>
      <vt:lpstr>מטרה שניה לטעמים: הטעמה</vt:lpstr>
      <vt:lpstr>מטרה שלישית: מנגינה - עוזרת לזכור</vt:lpstr>
      <vt:lpstr>טעמים מיוחדים לפסוקים מיוחדים?</vt:lpstr>
      <vt:lpstr>אזכורים בגמרא</vt:lpstr>
      <vt:lpstr>ייצוג במחשב</vt:lpstr>
      <vt:lpstr>ייצוג ויזואלי</vt:lpstr>
      <vt:lpstr>ייצוג ויזואלי</vt:lpstr>
      <vt:lpstr>ייצוג ויזואלי</vt:lpstr>
      <vt:lpstr>ייצוג ויזואלי</vt:lpstr>
      <vt:lpstr>ייצוג ויזואלי – שיטות נוספות</vt:lpstr>
      <vt:lpstr>לסיכום...</vt:lpstr>
      <vt:lpstr>מקורות והפניות</vt:lpstr>
      <vt:lpstr>נספחים</vt:lpstr>
      <vt:lpstr>מתוך ספר הכוזרי</vt:lpstr>
      <vt:lpstr>השפעה על הניקוד</vt:lpstr>
      <vt:lpstr>טעם עליון בעשרת הדברות</vt:lpstr>
      <vt:lpstr>שפת הסימנים של הטעמים</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פרשת בראשית</dc:title>
  <dc:creator>אורי מילר</dc:creator>
  <cp:lastModifiedBy>Ori Miller</cp:lastModifiedBy>
  <cp:revision>237</cp:revision>
  <dcterms:created xsi:type="dcterms:W3CDTF">2016-09-03T18:55:10Z</dcterms:created>
  <dcterms:modified xsi:type="dcterms:W3CDTF">2017-09-06T05:32:37Z</dcterms:modified>
</cp:coreProperties>
</file>